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327" r:id="rId3"/>
    <p:sldId id="450" r:id="rId4"/>
    <p:sldId id="257" r:id="rId5"/>
    <p:sldId id="269" r:id="rId6"/>
    <p:sldId id="478" r:id="rId7"/>
    <p:sldId id="480" r:id="rId8"/>
    <p:sldId id="299" r:id="rId9"/>
    <p:sldId id="481" r:id="rId10"/>
    <p:sldId id="482" r:id="rId11"/>
    <p:sldId id="483" r:id="rId12"/>
    <p:sldId id="484" r:id="rId13"/>
    <p:sldId id="485" r:id="rId14"/>
    <p:sldId id="486" r:id="rId15"/>
    <p:sldId id="488" r:id="rId16"/>
    <p:sldId id="275" r:id="rId17"/>
    <p:sldId id="274" r:id="rId18"/>
    <p:sldId id="489" r:id="rId19"/>
    <p:sldId id="492" r:id="rId20"/>
    <p:sldId id="300" r:id="rId21"/>
    <p:sldId id="298" r:id="rId22"/>
    <p:sldId id="428" r:id="rId23"/>
    <p:sldId id="491" r:id="rId24"/>
    <p:sldId id="431" r:id="rId25"/>
    <p:sldId id="259" r:id="rId26"/>
    <p:sldId id="497" r:id="rId27"/>
    <p:sldId id="495" r:id="rId28"/>
    <p:sldId id="494" r:id="rId29"/>
    <p:sldId id="496" r:id="rId30"/>
    <p:sldId id="493" r:id="rId31"/>
    <p:sldId id="474" r:id="rId32"/>
    <p:sldId id="286" r:id="rId33"/>
    <p:sldId id="498" r:id="rId34"/>
    <p:sldId id="285" r:id="rId35"/>
    <p:sldId id="295" r:id="rId36"/>
    <p:sldId id="296" r:id="rId37"/>
    <p:sldId id="276" r:id="rId38"/>
    <p:sldId id="499" r:id="rId39"/>
    <p:sldId id="294" r:id="rId40"/>
    <p:sldId id="500" r:id="rId41"/>
    <p:sldId id="288" r:id="rId42"/>
    <p:sldId id="291" r:id="rId43"/>
    <p:sldId id="501" r:id="rId44"/>
    <p:sldId id="302" r:id="rId45"/>
    <p:sldId id="303" r:id="rId46"/>
    <p:sldId id="277" r:id="rId47"/>
    <p:sldId id="292" r:id="rId48"/>
    <p:sldId id="293" r:id="rId49"/>
    <p:sldId id="502" r:id="rId50"/>
    <p:sldId id="374" r:id="rId5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7DD130-3B51-4991-A010-935CE8EFBC3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590300FE-D0C2-4C54-BA00-D7874B77D285}">
      <dgm:prSet phldrT="[Texte]" custT="1"/>
      <dgm:spPr/>
      <dgm:t>
        <a:bodyPr/>
        <a:lstStyle/>
        <a:p>
          <a:r>
            <a:rPr lang="fr-FR" sz="4000" dirty="0"/>
            <a:t>BC1</a:t>
          </a:r>
        </a:p>
      </dgm:t>
    </dgm:pt>
    <dgm:pt modelId="{BCD371D5-CFDD-403C-970C-E5CBA2229586}" type="parTrans" cxnId="{690B3480-DD7F-4D81-9D86-2A532EFC3D7C}">
      <dgm:prSet/>
      <dgm:spPr/>
      <dgm:t>
        <a:bodyPr/>
        <a:lstStyle/>
        <a:p>
          <a:endParaRPr lang="fr-FR"/>
        </a:p>
      </dgm:t>
    </dgm:pt>
    <dgm:pt modelId="{FCAC5997-52A1-4ABC-93A5-BEB56C7F6B64}" type="sibTrans" cxnId="{690B3480-DD7F-4D81-9D86-2A532EFC3D7C}">
      <dgm:prSet/>
      <dgm:spPr/>
      <dgm:t>
        <a:bodyPr/>
        <a:lstStyle/>
        <a:p>
          <a:endParaRPr lang="fr-FR"/>
        </a:p>
      </dgm:t>
    </dgm:pt>
    <dgm:pt modelId="{1858500F-D2CB-4E03-8C1E-979890106C83}">
      <dgm:prSet phldrT="[Texte]"/>
      <dgm:spPr/>
      <dgm:t>
        <a:bodyPr/>
        <a:lstStyle/>
        <a:p>
          <a:r>
            <a:rPr lang="fr-FR" dirty="0"/>
            <a:t>SAH</a:t>
          </a:r>
        </a:p>
        <a:p>
          <a:r>
            <a:rPr lang="fr-FR" dirty="0"/>
            <a:t>HLE</a:t>
          </a:r>
        </a:p>
        <a:p>
          <a:r>
            <a:rPr lang="fr-FR" dirty="0"/>
            <a:t>SPCA</a:t>
          </a:r>
        </a:p>
        <a:p>
          <a:r>
            <a:rPr lang="fr-FR" dirty="0"/>
            <a:t>EC</a:t>
          </a:r>
        </a:p>
        <a:p>
          <a:r>
            <a:rPr lang="fr-FR" dirty="0"/>
            <a:t>NVQ</a:t>
          </a:r>
        </a:p>
      </dgm:t>
    </dgm:pt>
    <dgm:pt modelId="{2196B0FF-861E-40F1-98CD-36BA0C8C4722}" type="parTrans" cxnId="{15EF8B58-990C-4625-A6F0-CE1EEF28CAFF}">
      <dgm:prSet/>
      <dgm:spPr/>
      <dgm:t>
        <a:bodyPr/>
        <a:lstStyle/>
        <a:p>
          <a:endParaRPr lang="fr-FR"/>
        </a:p>
      </dgm:t>
    </dgm:pt>
    <dgm:pt modelId="{8180743F-5C5A-472B-AD28-EB83B2303416}" type="sibTrans" cxnId="{15EF8B58-990C-4625-A6F0-CE1EEF28CAFF}">
      <dgm:prSet/>
      <dgm:spPr/>
      <dgm:t>
        <a:bodyPr/>
        <a:lstStyle/>
        <a:p>
          <a:endParaRPr lang="fr-FR"/>
        </a:p>
      </dgm:t>
    </dgm:pt>
    <dgm:pt modelId="{2FB47DDF-0A0A-4EBA-A621-3E60F8C92A92}">
      <dgm:prSet phldrT="[Texte]"/>
      <dgm:spPr/>
      <dgm:t>
        <a:bodyPr/>
        <a:lstStyle/>
        <a:p>
          <a:r>
            <a:rPr lang="fr-FR" dirty="0"/>
            <a:t>Contexte (s) professionnel(s))</a:t>
          </a:r>
        </a:p>
      </dgm:t>
    </dgm:pt>
    <dgm:pt modelId="{AFC4E1CF-A0E2-4643-8EE2-370460955EEC}" type="parTrans" cxnId="{88DE7166-1E3C-4714-AF38-952D3661CC3D}">
      <dgm:prSet/>
      <dgm:spPr/>
      <dgm:t>
        <a:bodyPr/>
        <a:lstStyle/>
        <a:p>
          <a:endParaRPr lang="fr-FR"/>
        </a:p>
      </dgm:t>
    </dgm:pt>
    <dgm:pt modelId="{6CF70658-B8A7-4676-B520-2E18193BD311}" type="sibTrans" cxnId="{88DE7166-1E3C-4714-AF38-952D3661CC3D}">
      <dgm:prSet/>
      <dgm:spPr/>
      <dgm:t>
        <a:bodyPr/>
        <a:lstStyle/>
        <a:p>
          <a:endParaRPr lang="fr-FR"/>
        </a:p>
      </dgm:t>
    </dgm:pt>
    <dgm:pt modelId="{385282C9-161E-40FD-A762-A5C47B11685B}">
      <dgm:prSet phldrT="[Texte]" custT="1"/>
      <dgm:spPr/>
      <dgm:t>
        <a:bodyPr/>
        <a:lstStyle/>
        <a:p>
          <a:r>
            <a:rPr lang="fr-FR" sz="4000" dirty="0"/>
            <a:t>BC2</a:t>
          </a:r>
        </a:p>
      </dgm:t>
    </dgm:pt>
    <dgm:pt modelId="{842E5C0B-3471-40D6-891B-F61305156DFF}" type="parTrans" cxnId="{C6EA5A97-6064-49DC-9E0B-039539B847F4}">
      <dgm:prSet/>
      <dgm:spPr/>
      <dgm:t>
        <a:bodyPr/>
        <a:lstStyle/>
        <a:p>
          <a:endParaRPr lang="fr-FR"/>
        </a:p>
      </dgm:t>
    </dgm:pt>
    <dgm:pt modelId="{EDA145FC-3EED-4084-923D-204CED6305BE}" type="sibTrans" cxnId="{C6EA5A97-6064-49DC-9E0B-039539B847F4}">
      <dgm:prSet/>
      <dgm:spPr/>
      <dgm:t>
        <a:bodyPr/>
        <a:lstStyle/>
        <a:p>
          <a:endParaRPr lang="fr-FR"/>
        </a:p>
      </dgm:t>
    </dgm:pt>
    <dgm:pt modelId="{3D71A0C9-0D12-4C72-85BB-4241AC2EC190}">
      <dgm:prSet phldrT="[Texte]"/>
      <dgm:spPr/>
      <dgm:t>
        <a:bodyPr/>
        <a:lstStyle/>
        <a:p>
          <a:r>
            <a:rPr lang="fr-FR" dirty="0"/>
            <a:t>SAH</a:t>
          </a:r>
        </a:p>
        <a:p>
          <a:r>
            <a:rPr lang="fr-FR" dirty="0"/>
            <a:t>HLGA</a:t>
          </a:r>
        </a:p>
        <a:p>
          <a:r>
            <a:rPr lang="fr-FR" dirty="0"/>
            <a:t>SPCA</a:t>
          </a:r>
        </a:p>
        <a:p>
          <a:r>
            <a:rPr lang="fr-FR" dirty="0"/>
            <a:t>Design d’espace - de produit</a:t>
          </a:r>
        </a:p>
        <a:p>
          <a:r>
            <a:rPr lang="fr-FR" dirty="0"/>
            <a:t>GB A GS</a:t>
          </a:r>
        </a:p>
      </dgm:t>
    </dgm:pt>
    <dgm:pt modelId="{F836CD75-BE38-427C-9418-247F99C64839}" type="parTrans" cxnId="{6C6B31ED-F7E9-4397-9B1B-03D933BB788A}">
      <dgm:prSet/>
      <dgm:spPr/>
      <dgm:t>
        <a:bodyPr/>
        <a:lstStyle/>
        <a:p>
          <a:endParaRPr lang="fr-FR"/>
        </a:p>
      </dgm:t>
    </dgm:pt>
    <dgm:pt modelId="{8055CEB8-83AF-4F9E-AD5B-0BF846ECF4B9}" type="sibTrans" cxnId="{6C6B31ED-F7E9-4397-9B1B-03D933BB788A}">
      <dgm:prSet/>
      <dgm:spPr/>
      <dgm:t>
        <a:bodyPr/>
        <a:lstStyle/>
        <a:p>
          <a:endParaRPr lang="fr-FR"/>
        </a:p>
      </dgm:t>
    </dgm:pt>
    <dgm:pt modelId="{DD346B75-7A1A-4ED2-AF7B-444B681527C8}">
      <dgm:prSet phldrT="[Texte]"/>
      <dgm:spPr/>
      <dgm:t>
        <a:bodyPr/>
        <a:lstStyle/>
        <a:p>
          <a:r>
            <a:rPr lang="fr-FR" dirty="0"/>
            <a:t>Contexte (s) professionnel(s)</a:t>
          </a:r>
        </a:p>
      </dgm:t>
    </dgm:pt>
    <dgm:pt modelId="{BEC8EFB2-2D62-4939-B237-BE625FF057D1}" type="parTrans" cxnId="{480DE3AF-F121-4242-9E00-583AF14D33DB}">
      <dgm:prSet/>
      <dgm:spPr/>
      <dgm:t>
        <a:bodyPr/>
        <a:lstStyle/>
        <a:p>
          <a:endParaRPr lang="fr-FR"/>
        </a:p>
      </dgm:t>
    </dgm:pt>
    <dgm:pt modelId="{A0B1E0F4-3AB9-4287-8392-52BC1A0C6F8E}" type="sibTrans" cxnId="{480DE3AF-F121-4242-9E00-583AF14D33DB}">
      <dgm:prSet/>
      <dgm:spPr/>
      <dgm:t>
        <a:bodyPr/>
        <a:lstStyle/>
        <a:p>
          <a:endParaRPr lang="fr-FR"/>
        </a:p>
      </dgm:t>
    </dgm:pt>
    <dgm:pt modelId="{50558E91-BA55-4A8B-8C06-18540AD6664E}">
      <dgm:prSet phldrT="[Texte]" custT="1"/>
      <dgm:spPr/>
      <dgm:t>
        <a:bodyPr/>
        <a:lstStyle/>
        <a:p>
          <a:r>
            <a:rPr lang="fr-FR" sz="4000" dirty="0"/>
            <a:t>BC3</a:t>
          </a:r>
        </a:p>
      </dgm:t>
    </dgm:pt>
    <dgm:pt modelId="{3F0E7DB2-210B-412E-8084-8E7C0842221C}" type="parTrans" cxnId="{D7D43C14-1561-4DF4-9952-9005569AFEBD}">
      <dgm:prSet/>
      <dgm:spPr/>
      <dgm:t>
        <a:bodyPr/>
        <a:lstStyle/>
        <a:p>
          <a:endParaRPr lang="fr-FR"/>
        </a:p>
      </dgm:t>
    </dgm:pt>
    <dgm:pt modelId="{A5EF701B-2A26-4500-A034-B6242EFBAD24}" type="sibTrans" cxnId="{D7D43C14-1561-4DF4-9952-9005569AFEBD}">
      <dgm:prSet/>
      <dgm:spPr/>
      <dgm:t>
        <a:bodyPr/>
        <a:lstStyle/>
        <a:p>
          <a:endParaRPr lang="fr-FR"/>
        </a:p>
      </dgm:t>
    </dgm:pt>
    <dgm:pt modelId="{E23B0B76-A566-4FAE-BE67-A2E122E5367F}">
      <dgm:prSet phldrT="[Texte]"/>
      <dgm:spPr/>
      <dgm:t>
        <a:bodyPr/>
        <a:lstStyle/>
        <a:p>
          <a:r>
            <a:rPr lang="fr-FR" dirty="0"/>
            <a:t>AFVQ</a:t>
          </a:r>
        </a:p>
        <a:p>
          <a:r>
            <a:rPr lang="fr-FR" dirty="0"/>
            <a:t>Connaissance des publics</a:t>
          </a:r>
        </a:p>
        <a:p>
          <a:r>
            <a:rPr lang="fr-FR" dirty="0"/>
            <a:t>Méthodologie de projet</a:t>
          </a:r>
        </a:p>
        <a:p>
          <a:r>
            <a:rPr lang="fr-FR" dirty="0"/>
            <a:t>Design de com. Vis.</a:t>
          </a:r>
        </a:p>
        <a:p>
          <a:r>
            <a:rPr lang="fr-FR" dirty="0"/>
            <a:t>Gestion d’une action</a:t>
          </a:r>
        </a:p>
      </dgm:t>
    </dgm:pt>
    <dgm:pt modelId="{7269A6A4-829C-4E48-A976-84242A6442BC}" type="parTrans" cxnId="{0E84ECE1-4D6F-4BBA-B4E8-C2F0DE8D7E1F}">
      <dgm:prSet/>
      <dgm:spPr/>
      <dgm:t>
        <a:bodyPr/>
        <a:lstStyle/>
        <a:p>
          <a:endParaRPr lang="fr-FR"/>
        </a:p>
      </dgm:t>
    </dgm:pt>
    <dgm:pt modelId="{63F0B1BD-AAA0-4830-BC78-D85EFA7941FB}" type="sibTrans" cxnId="{0E84ECE1-4D6F-4BBA-B4E8-C2F0DE8D7E1F}">
      <dgm:prSet/>
      <dgm:spPr/>
      <dgm:t>
        <a:bodyPr/>
        <a:lstStyle/>
        <a:p>
          <a:endParaRPr lang="fr-FR"/>
        </a:p>
      </dgm:t>
    </dgm:pt>
    <dgm:pt modelId="{1B81EAB9-5190-4067-A218-C536F85659D1}">
      <dgm:prSet phldrT="[Texte]"/>
      <dgm:spPr/>
      <dgm:t>
        <a:bodyPr/>
        <a:lstStyle/>
        <a:p>
          <a:r>
            <a:rPr lang="fr-FR" dirty="0"/>
            <a:t>Contexte (s) professionnel(s))</a:t>
          </a:r>
        </a:p>
      </dgm:t>
    </dgm:pt>
    <dgm:pt modelId="{DC01EEA8-D015-4042-94A1-7A28D3369851}" type="parTrans" cxnId="{C696A2CE-97BC-438F-9EFE-DFFB95D6C20B}">
      <dgm:prSet/>
      <dgm:spPr/>
      <dgm:t>
        <a:bodyPr/>
        <a:lstStyle/>
        <a:p>
          <a:endParaRPr lang="fr-FR"/>
        </a:p>
      </dgm:t>
    </dgm:pt>
    <dgm:pt modelId="{B92CB944-3C6D-4ACE-A6D0-5467ED2E4481}" type="sibTrans" cxnId="{C696A2CE-97BC-438F-9EFE-DFFB95D6C20B}">
      <dgm:prSet/>
      <dgm:spPr/>
      <dgm:t>
        <a:bodyPr/>
        <a:lstStyle/>
        <a:p>
          <a:endParaRPr lang="fr-FR"/>
        </a:p>
      </dgm:t>
    </dgm:pt>
    <dgm:pt modelId="{9462071A-790B-4824-8645-57E859E73C30}">
      <dgm:prSet phldrT="[Texte]" custT="1"/>
      <dgm:spPr/>
      <dgm:t>
        <a:bodyPr/>
        <a:lstStyle/>
        <a:p>
          <a:r>
            <a:rPr lang="fr-FR" sz="4000" dirty="0"/>
            <a:t>BC4</a:t>
          </a:r>
        </a:p>
      </dgm:t>
    </dgm:pt>
    <dgm:pt modelId="{1F4C8514-0005-4FB4-8893-CCEBE7FDBF15}" type="parTrans" cxnId="{AC76AC6C-4F45-463B-B413-E3CEF26DCC79}">
      <dgm:prSet/>
      <dgm:spPr/>
      <dgm:t>
        <a:bodyPr/>
        <a:lstStyle/>
        <a:p>
          <a:endParaRPr lang="fr-FR"/>
        </a:p>
      </dgm:t>
    </dgm:pt>
    <dgm:pt modelId="{9F96D03C-A16D-4E50-B5B7-E8F3F09ABED5}" type="sibTrans" cxnId="{AC76AC6C-4F45-463B-B413-E3CEF26DCC79}">
      <dgm:prSet/>
      <dgm:spPr/>
      <dgm:t>
        <a:bodyPr/>
        <a:lstStyle/>
        <a:p>
          <a:endParaRPr lang="fr-FR"/>
        </a:p>
      </dgm:t>
    </dgm:pt>
    <dgm:pt modelId="{5D8509F9-EB1B-436A-9345-8A9B0E3C82DF}">
      <dgm:prSet phldrT="[Texte]"/>
      <dgm:spPr/>
      <dgm:t>
        <a:bodyPr/>
        <a:lstStyle/>
        <a:p>
          <a:r>
            <a:rPr lang="fr-FR" dirty="0" err="1"/>
            <a:t>Comm</a:t>
          </a:r>
          <a:r>
            <a:rPr lang="fr-FR" dirty="0"/>
            <a:t>. écrite orale</a:t>
          </a:r>
        </a:p>
        <a:p>
          <a:r>
            <a:rPr lang="fr-FR" dirty="0"/>
            <a:t>L’équipe, RH</a:t>
          </a:r>
        </a:p>
      </dgm:t>
    </dgm:pt>
    <dgm:pt modelId="{B02D2C5A-638B-4D5C-91C7-DAF022E2B8EC}" type="parTrans" cxnId="{E2A3CF0A-5AC4-46AE-A555-9C2B34B04CA6}">
      <dgm:prSet/>
      <dgm:spPr/>
      <dgm:t>
        <a:bodyPr/>
        <a:lstStyle/>
        <a:p>
          <a:endParaRPr lang="fr-FR"/>
        </a:p>
      </dgm:t>
    </dgm:pt>
    <dgm:pt modelId="{43CC7630-5D92-4B41-9354-3DE6385D34ED}" type="sibTrans" cxnId="{E2A3CF0A-5AC4-46AE-A555-9C2B34B04CA6}">
      <dgm:prSet/>
      <dgm:spPr/>
      <dgm:t>
        <a:bodyPr/>
        <a:lstStyle/>
        <a:p>
          <a:endParaRPr lang="fr-FR"/>
        </a:p>
      </dgm:t>
    </dgm:pt>
    <dgm:pt modelId="{36C69D7E-B5AA-4A9D-9A84-F5DF49562EB4}">
      <dgm:prSet phldrT="[Texte]"/>
      <dgm:spPr/>
      <dgm:t>
        <a:bodyPr/>
        <a:lstStyle/>
        <a:p>
          <a:r>
            <a:rPr lang="fr-FR" dirty="0"/>
            <a:t>Contexte (s) professionnel(s))</a:t>
          </a:r>
        </a:p>
      </dgm:t>
    </dgm:pt>
    <dgm:pt modelId="{63179BA8-8217-4FCA-A11B-28DE6273E734}" type="parTrans" cxnId="{D8FCA13E-1AA8-42FA-85AF-2A2D899CECA7}">
      <dgm:prSet/>
      <dgm:spPr/>
      <dgm:t>
        <a:bodyPr/>
        <a:lstStyle/>
        <a:p>
          <a:endParaRPr lang="fr-FR"/>
        </a:p>
      </dgm:t>
    </dgm:pt>
    <dgm:pt modelId="{5FC1B126-4D5E-47E2-A8B4-C82C5C9B4AB8}" type="sibTrans" cxnId="{D8FCA13E-1AA8-42FA-85AF-2A2D899CECA7}">
      <dgm:prSet/>
      <dgm:spPr/>
      <dgm:t>
        <a:bodyPr/>
        <a:lstStyle/>
        <a:p>
          <a:endParaRPr lang="fr-FR"/>
        </a:p>
      </dgm:t>
    </dgm:pt>
    <dgm:pt modelId="{BCE68DEE-B5C6-45F2-A41F-76DEAE30E6AB}">
      <dgm:prSet phldrT="[Texte]" custT="1"/>
      <dgm:spPr/>
      <dgm:t>
        <a:bodyPr/>
        <a:lstStyle/>
        <a:p>
          <a:r>
            <a:rPr lang="fr-FR" sz="4000" dirty="0"/>
            <a:t>BC5</a:t>
          </a:r>
        </a:p>
      </dgm:t>
    </dgm:pt>
    <dgm:pt modelId="{E7C5F1A4-AFA9-4385-8623-77C0FBECFCB6}" type="parTrans" cxnId="{A8BC25F5-91F7-43A2-BF27-785F9C4FC55A}">
      <dgm:prSet/>
      <dgm:spPr/>
      <dgm:t>
        <a:bodyPr/>
        <a:lstStyle/>
        <a:p>
          <a:endParaRPr lang="fr-FR"/>
        </a:p>
      </dgm:t>
    </dgm:pt>
    <dgm:pt modelId="{A66BF563-A751-4352-A6E2-26A78ADBED3A}" type="sibTrans" cxnId="{A8BC25F5-91F7-43A2-BF27-785F9C4FC55A}">
      <dgm:prSet/>
      <dgm:spPr/>
      <dgm:t>
        <a:bodyPr/>
        <a:lstStyle/>
        <a:p>
          <a:endParaRPr lang="fr-FR"/>
        </a:p>
      </dgm:t>
    </dgm:pt>
    <dgm:pt modelId="{0BA56286-C4D5-49BE-9F4F-EFDDBDE6E95E}">
      <dgm:prSet phldrT="[Texte]"/>
      <dgm:spPr/>
      <dgm:t>
        <a:bodyPr/>
        <a:lstStyle/>
        <a:p>
          <a:r>
            <a:rPr lang="fr-FR" dirty="0"/>
            <a:t>Connaissance des politiques, des dispositifs et des institutions</a:t>
          </a:r>
        </a:p>
      </dgm:t>
    </dgm:pt>
    <dgm:pt modelId="{2692429E-E0F5-43EB-A07B-7C35A39049A1}" type="parTrans" cxnId="{092EACBD-507E-4CD8-B238-4BBD952205F6}">
      <dgm:prSet/>
      <dgm:spPr/>
      <dgm:t>
        <a:bodyPr/>
        <a:lstStyle/>
        <a:p>
          <a:endParaRPr lang="fr-FR"/>
        </a:p>
      </dgm:t>
    </dgm:pt>
    <dgm:pt modelId="{868A1286-3946-4F23-B340-EF398B433747}" type="sibTrans" cxnId="{092EACBD-507E-4CD8-B238-4BBD952205F6}">
      <dgm:prSet/>
      <dgm:spPr/>
      <dgm:t>
        <a:bodyPr/>
        <a:lstStyle/>
        <a:p>
          <a:endParaRPr lang="fr-FR"/>
        </a:p>
      </dgm:t>
    </dgm:pt>
    <dgm:pt modelId="{7E83AF3D-F7B7-4B1C-BE28-9D9E7A9211D1}">
      <dgm:prSet phldrT="[Texte]"/>
      <dgm:spPr/>
      <dgm:t>
        <a:bodyPr/>
        <a:lstStyle/>
        <a:p>
          <a:r>
            <a:rPr lang="fr-FR" dirty="0"/>
            <a:t>Contexte (s) professionnel(s))</a:t>
          </a:r>
        </a:p>
      </dgm:t>
    </dgm:pt>
    <dgm:pt modelId="{95AE0462-77F8-41F8-ABE4-078F9854B48E}" type="parTrans" cxnId="{29F2C17A-8F39-4A22-831C-6F63F5F5EDB8}">
      <dgm:prSet/>
      <dgm:spPr/>
      <dgm:t>
        <a:bodyPr/>
        <a:lstStyle/>
        <a:p>
          <a:endParaRPr lang="fr-FR"/>
        </a:p>
      </dgm:t>
    </dgm:pt>
    <dgm:pt modelId="{C43B3828-9A12-42FB-B0AB-7B3C5DE7F3EB}" type="sibTrans" cxnId="{29F2C17A-8F39-4A22-831C-6F63F5F5EDB8}">
      <dgm:prSet/>
      <dgm:spPr/>
      <dgm:t>
        <a:bodyPr/>
        <a:lstStyle/>
        <a:p>
          <a:endParaRPr lang="fr-FR"/>
        </a:p>
      </dgm:t>
    </dgm:pt>
    <dgm:pt modelId="{FDAF60B6-A631-4786-9FA6-B10D718A28FB}" type="pres">
      <dgm:prSet presAssocID="{0E7DD130-3B51-4991-A010-935CE8EFBC35}" presName="theList" presStyleCnt="0">
        <dgm:presLayoutVars>
          <dgm:dir/>
          <dgm:animLvl val="lvl"/>
          <dgm:resizeHandles val="exact"/>
        </dgm:presLayoutVars>
      </dgm:prSet>
      <dgm:spPr/>
    </dgm:pt>
    <dgm:pt modelId="{D3255424-2461-48F8-B9C4-0159975DE663}" type="pres">
      <dgm:prSet presAssocID="{590300FE-D0C2-4C54-BA00-D7874B77D285}" presName="compNode" presStyleCnt="0"/>
      <dgm:spPr/>
    </dgm:pt>
    <dgm:pt modelId="{84D4A66B-F865-4681-83C7-5E13B5E2C423}" type="pres">
      <dgm:prSet presAssocID="{590300FE-D0C2-4C54-BA00-D7874B77D285}" presName="aNode" presStyleLbl="bgShp" presStyleIdx="0" presStyleCnt="5" custLinFactNeighborX="-285" custLinFactNeighborY="1657"/>
      <dgm:spPr/>
    </dgm:pt>
    <dgm:pt modelId="{5CB9D1BE-AFD1-4E8E-B40D-EBDEBEF321F0}" type="pres">
      <dgm:prSet presAssocID="{590300FE-D0C2-4C54-BA00-D7874B77D285}" presName="textNode" presStyleLbl="bgShp" presStyleIdx="0" presStyleCnt="5"/>
      <dgm:spPr/>
    </dgm:pt>
    <dgm:pt modelId="{1690A2CE-70DF-4FA4-A43C-A22E7D4CA525}" type="pres">
      <dgm:prSet presAssocID="{590300FE-D0C2-4C54-BA00-D7874B77D285}" presName="compChildNode" presStyleCnt="0"/>
      <dgm:spPr/>
    </dgm:pt>
    <dgm:pt modelId="{14C463BD-979B-4D1F-BC14-C8AC371DE428}" type="pres">
      <dgm:prSet presAssocID="{590300FE-D0C2-4C54-BA00-D7874B77D285}" presName="theInnerList" presStyleCnt="0"/>
      <dgm:spPr/>
    </dgm:pt>
    <dgm:pt modelId="{BAEB8225-E33D-4A54-B4E4-2ADFC8F6166B}" type="pres">
      <dgm:prSet presAssocID="{1858500F-D2CB-4E03-8C1E-979890106C83}" presName="childNode" presStyleLbl="node1" presStyleIdx="0" presStyleCnt="10" custScaleX="96877" custScaleY="157658">
        <dgm:presLayoutVars>
          <dgm:bulletEnabled val="1"/>
        </dgm:presLayoutVars>
      </dgm:prSet>
      <dgm:spPr/>
    </dgm:pt>
    <dgm:pt modelId="{42F78F9C-53CD-4C03-B940-0D7395EB5778}" type="pres">
      <dgm:prSet presAssocID="{1858500F-D2CB-4E03-8C1E-979890106C83}" presName="aSpace2" presStyleCnt="0"/>
      <dgm:spPr/>
    </dgm:pt>
    <dgm:pt modelId="{4EC0CD09-1866-4B34-B1CE-E6BD438B50F0}" type="pres">
      <dgm:prSet presAssocID="{2FB47DDF-0A0A-4EBA-A621-3E60F8C92A92}" presName="childNode" presStyleLbl="node1" presStyleIdx="1" presStyleCnt="10">
        <dgm:presLayoutVars>
          <dgm:bulletEnabled val="1"/>
        </dgm:presLayoutVars>
      </dgm:prSet>
      <dgm:spPr/>
    </dgm:pt>
    <dgm:pt modelId="{4C8331AF-1EA6-4DBB-A818-AF8F2E616A69}" type="pres">
      <dgm:prSet presAssocID="{590300FE-D0C2-4C54-BA00-D7874B77D285}" presName="aSpace" presStyleCnt="0"/>
      <dgm:spPr/>
    </dgm:pt>
    <dgm:pt modelId="{857913DC-DD22-4507-81EC-9F01D1521F5B}" type="pres">
      <dgm:prSet presAssocID="{385282C9-161E-40FD-A762-A5C47B11685B}" presName="compNode" presStyleCnt="0"/>
      <dgm:spPr/>
    </dgm:pt>
    <dgm:pt modelId="{D9AEDC69-6D05-40FE-9935-1435774413FE}" type="pres">
      <dgm:prSet presAssocID="{385282C9-161E-40FD-A762-A5C47B11685B}" presName="aNode" presStyleLbl="bgShp" presStyleIdx="1" presStyleCnt="5"/>
      <dgm:spPr/>
    </dgm:pt>
    <dgm:pt modelId="{CD31EDD0-E37B-4192-89CF-46145F67C734}" type="pres">
      <dgm:prSet presAssocID="{385282C9-161E-40FD-A762-A5C47B11685B}" presName="textNode" presStyleLbl="bgShp" presStyleIdx="1" presStyleCnt="5"/>
      <dgm:spPr/>
    </dgm:pt>
    <dgm:pt modelId="{CE88CE9C-7B08-4476-9212-F480D8F35F31}" type="pres">
      <dgm:prSet presAssocID="{385282C9-161E-40FD-A762-A5C47B11685B}" presName="compChildNode" presStyleCnt="0"/>
      <dgm:spPr/>
    </dgm:pt>
    <dgm:pt modelId="{A3EE04E1-FE3F-4EE8-9F29-40F86533F036}" type="pres">
      <dgm:prSet presAssocID="{385282C9-161E-40FD-A762-A5C47B11685B}" presName="theInnerList" presStyleCnt="0"/>
      <dgm:spPr/>
    </dgm:pt>
    <dgm:pt modelId="{6B020E2B-82E3-4773-997C-A9779E91DDE0}" type="pres">
      <dgm:prSet presAssocID="{3D71A0C9-0D12-4C72-85BB-4241AC2EC190}" presName="childNode" presStyleLbl="node1" presStyleIdx="2" presStyleCnt="10" custScaleY="136307">
        <dgm:presLayoutVars>
          <dgm:bulletEnabled val="1"/>
        </dgm:presLayoutVars>
      </dgm:prSet>
      <dgm:spPr/>
    </dgm:pt>
    <dgm:pt modelId="{5054E283-F282-4A54-9461-9A51EA9A622F}" type="pres">
      <dgm:prSet presAssocID="{3D71A0C9-0D12-4C72-85BB-4241AC2EC190}" presName="aSpace2" presStyleCnt="0"/>
      <dgm:spPr/>
    </dgm:pt>
    <dgm:pt modelId="{76125080-8FC0-43B5-BCE4-D3A1B6AD91D9}" type="pres">
      <dgm:prSet presAssocID="{DD346B75-7A1A-4ED2-AF7B-444B681527C8}" presName="childNode" presStyleLbl="node1" presStyleIdx="3" presStyleCnt="10" custScaleX="101303" custScaleY="86275">
        <dgm:presLayoutVars>
          <dgm:bulletEnabled val="1"/>
        </dgm:presLayoutVars>
      </dgm:prSet>
      <dgm:spPr/>
    </dgm:pt>
    <dgm:pt modelId="{092DDA4C-D514-46DE-9FF4-6DD49A9B7DF6}" type="pres">
      <dgm:prSet presAssocID="{385282C9-161E-40FD-A762-A5C47B11685B}" presName="aSpace" presStyleCnt="0"/>
      <dgm:spPr/>
    </dgm:pt>
    <dgm:pt modelId="{4A19A206-F825-423E-8D3E-92331B28D639}" type="pres">
      <dgm:prSet presAssocID="{50558E91-BA55-4A8B-8C06-18540AD6664E}" presName="compNode" presStyleCnt="0"/>
      <dgm:spPr/>
    </dgm:pt>
    <dgm:pt modelId="{D92D8C2F-1E18-41C9-A7EE-18C1FA1780AF}" type="pres">
      <dgm:prSet presAssocID="{50558E91-BA55-4A8B-8C06-18540AD6664E}" presName="aNode" presStyleLbl="bgShp" presStyleIdx="2" presStyleCnt="5"/>
      <dgm:spPr/>
    </dgm:pt>
    <dgm:pt modelId="{26752B8F-C3B6-4F7A-AC06-59462A24EC79}" type="pres">
      <dgm:prSet presAssocID="{50558E91-BA55-4A8B-8C06-18540AD6664E}" presName="textNode" presStyleLbl="bgShp" presStyleIdx="2" presStyleCnt="5"/>
      <dgm:spPr/>
    </dgm:pt>
    <dgm:pt modelId="{ED5290A2-0EBC-45B6-A233-D226F34E6DC7}" type="pres">
      <dgm:prSet presAssocID="{50558E91-BA55-4A8B-8C06-18540AD6664E}" presName="compChildNode" presStyleCnt="0"/>
      <dgm:spPr/>
    </dgm:pt>
    <dgm:pt modelId="{CA2929AD-C02F-4D13-B043-BA078A82DB50}" type="pres">
      <dgm:prSet presAssocID="{50558E91-BA55-4A8B-8C06-18540AD6664E}" presName="theInnerList" presStyleCnt="0"/>
      <dgm:spPr/>
    </dgm:pt>
    <dgm:pt modelId="{735DD17F-0660-477E-AD5D-4C65C918C9E8}" type="pres">
      <dgm:prSet presAssocID="{E23B0B76-A566-4FAE-BE67-A2E122E5367F}" presName="childNode" presStyleLbl="node1" presStyleIdx="4" presStyleCnt="10" custScaleY="159865">
        <dgm:presLayoutVars>
          <dgm:bulletEnabled val="1"/>
        </dgm:presLayoutVars>
      </dgm:prSet>
      <dgm:spPr/>
    </dgm:pt>
    <dgm:pt modelId="{0DB88EF1-9035-42BB-A466-B312E130289C}" type="pres">
      <dgm:prSet presAssocID="{E23B0B76-A566-4FAE-BE67-A2E122E5367F}" presName="aSpace2" presStyleCnt="0"/>
      <dgm:spPr/>
    </dgm:pt>
    <dgm:pt modelId="{58CA2217-7924-46B4-8F88-9D027E21759F}" type="pres">
      <dgm:prSet presAssocID="{1B81EAB9-5190-4067-A218-C536F85659D1}" presName="childNode" presStyleLbl="node1" presStyleIdx="5" presStyleCnt="10">
        <dgm:presLayoutVars>
          <dgm:bulletEnabled val="1"/>
        </dgm:presLayoutVars>
      </dgm:prSet>
      <dgm:spPr/>
    </dgm:pt>
    <dgm:pt modelId="{53F9D929-D84C-49E3-8ACA-E013385B4891}" type="pres">
      <dgm:prSet presAssocID="{50558E91-BA55-4A8B-8C06-18540AD6664E}" presName="aSpace" presStyleCnt="0"/>
      <dgm:spPr/>
    </dgm:pt>
    <dgm:pt modelId="{277EDB20-5297-42C1-921F-70DD248B4BA9}" type="pres">
      <dgm:prSet presAssocID="{9462071A-790B-4824-8645-57E859E73C30}" presName="compNode" presStyleCnt="0"/>
      <dgm:spPr/>
    </dgm:pt>
    <dgm:pt modelId="{F19FCA18-700C-4A51-B83B-F04B2DEC173F}" type="pres">
      <dgm:prSet presAssocID="{9462071A-790B-4824-8645-57E859E73C30}" presName="aNode" presStyleLbl="bgShp" presStyleIdx="3" presStyleCnt="5"/>
      <dgm:spPr/>
    </dgm:pt>
    <dgm:pt modelId="{0B12A134-BDE4-49A2-8924-27C2F10F736A}" type="pres">
      <dgm:prSet presAssocID="{9462071A-790B-4824-8645-57E859E73C30}" presName="textNode" presStyleLbl="bgShp" presStyleIdx="3" presStyleCnt="5"/>
      <dgm:spPr/>
    </dgm:pt>
    <dgm:pt modelId="{EC400DBF-7EB9-4553-9226-1BF48672B691}" type="pres">
      <dgm:prSet presAssocID="{9462071A-790B-4824-8645-57E859E73C30}" presName="compChildNode" presStyleCnt="0"/>
      <dgm:spPr/>
    </dgm:pt>
    <dgm:pt modelId="{D2334A02-8082-40FD-97FB-57A8E8B826F4}" type="pres">
      <dgm:prSet presAssocID="{9462071A-790B-4824-8645-57E859E73C30}" presName="theInnerList" presStyleCnt="0"/>
      <dgm:spPr/>
    </dgm:pt>
    <dgm:pt modelId="{3C49B79C-3CE9-4D3D-BC80-2ED884D059D3}" type="pres">
      <dgm:prSet presAssocID="{5D8509F9-EB1B-436A-9345-8A9B0E3C82DF}" presName="childNode" presStyleLbl="node1" presStyleIdx="6" presStyleCnt="10" custScaleY="193414">
        <dgm:presLayoutVars>
          <dgm:bulletEnabled val="1"/>
        </dgm:presLayoutVars>
      </dgm:prSet>
      <dgm:spPr/>
    </dgm:pt>
    <dgm:pt modelId="{3F246C22-87C9-469F-B7D7-91490A59FF3D}" type="pres">
      <dgm:prSet presAssocID="{5D8509F9-EB1B-436A-9345-8A9B0E3C82DF}" presName="aSpace2" presStyleCnt="0"/>
      <dgm:spPr/>
    </dgm:pt>
    <dgm:pt modelId="{17B923B4-5563-4C9D-9B3A-EB600DF2ABAF}" type="pres">
      <dgm:prSet presAssocID="{36C69D7E-B5AA-4A9D-9A84-F5DF49562EB4}" presName="childNode" presStyleLbl="node1" presStyleIdx="7" presStyleCnt="10">
        <dgm:presLayoutVars>
          <dgm:bulletEnabled val="1"/>
        </dgm:presLayoutVars>
      </dgm:prSet>
      <dgm:spPr/>
    </dgm:pt>
    <dgm:pt modelId="{AF7A0002-CF97-4D98-80F4-1FD557419263}" type="pres">
      <dgm:prSet presAssocID="{9462071A-790B-4824-8645-57E859E73C30}" presName="aSpace" presStyleCnt="0"/>
      <dgm:spPr/>
    </dgm:pt>
    <dgm:pt modelId="{29AEF4B9-B358-4C75-A025-3503AD914A66}" type="pres">
      <dgm:prSet presAssocID="{BCE68DEE-B5C6-45F2-A41F-76DEAE30E6AB}" presName="compNode" presStyleCnt="0"/>
      <dgm:spPr/>
    </dgm:pt>
    <dgm:pt modelId="{F1D438A4-AA7A-46D3-B3A8-E253065E0288}" type="pres">
      <dgm:prSet presAssocID="{BCE68DEE-B5C6-45F2-A41F-76DEAE30E6AB}" presName="aNode" presStyleLbl="bgShp" presStyleIdx="4" presStyleCnt="5"/>
      <dgm:spPr/>
    </dgm:pt>
    <dgm:pt modelId="{DC9D2B0B-4171-4F86-8C6C-374E10C1E813}" type="pres">
      <dgm:prSet presAssocID="{BCE68DEE-B5C6-45F2-A41F-76DEAE30E6AB}" presName="textNode" presStyleLbl="bgShp" presStyleIdx="4" presStyleCnt="5"/>
      <dgm:spPr/>
    </dgm:pt>
    <dgm:pt modelId="{D8AD97FB-5E18-4F1D-B29D-583262C6CE70}" type="pres">
      <dgm:prSet presAssocID="{BCE68DEE-B5C6-45F2-A41F-76DEAE30E6AB}" presName="compChildNode" presStyleCnt="0"/>
      <dgm:spPr/>
    </dgm:pt>
    <dgm:pt modelId="{C693FFF6-4355-4F30-8BF7-144BD5FAEB58}" type="pres">
      <dgm:prSet presAssocID="{BCE68DEE-B5C6-45F2-A41F-76DEAE30E6AB}" presName="theInnerList" presStyleCnt="0"/>
      <dgm:spPr/>
    </dgm:pt>
    <dgm:pt modelId="{37A9F976-93A8-4CDF-BA51-67BB3A50A724}" type="pres">
      <dgm:prSet presAssocID="{0BA56286-C4D5-49BE-9F4F-EFDDBDE6E95E}" presName="childNode" presStyleLbl="node1" presStyleIdx="8" presStyleCnt="10" custScaleY="172552">
        <dgm:presLayoutVars>
          <dgm:bulletEnabled val="1"/>
        </dgm:presLayoutVars>
      </dgm:prSet>
      <dgm:spPr/>
    </dgm:pt>
    <dgm:pt modelId="{C1DBBA4B-CE7E-42B3-A331-A6794A834B58}" type="pres">
      <dgm:prSet presAssocID="{0BA56286-C4D5-49BE-9F4F-EFDDBDE6E95E}" presName="aSpace2" presStyleCnt="0"/>
      <dgm:spPr/>
    </dgm:pt>
    <dgm:pt modelId="{4188C704-6898-4AF5-A2D5-C41B4F226FFA}" type="pres">
      <dgm:prSet presAssocID="{7E83AF3D-F7B7-4B1C-BE28-9D9E7A9211D1}" presName="childNode" presStyleLbl="node1" presStyleIdx="9" presStyleCnt="10">
        <dgm:presLayoutVars>
          <dgm:bulletEnabled val="1"/>
        </dgm:presLayoutVars>
      </dgm:prSet>
      <dgm:spPr/>
    </dgm:pt>
  </dgm:ptLst>
  <dgm:cxnLst>
    <dgm:cxn modelId="{064E6B02-F2EE-4AC5-A2A3-E15FFDB3FAF1}" type="presOf" srcId="{36C69D7E-B5AA-4A9D-9A84-F5DF49562EB4}" destId="{17B923B4-5563-4C9D-9B3A-EB600DF2ABAF}" srcOrd="0" destOrd="0" presId="urn:microsoft.com/office/officeart/2005/8/layout/lProcess2"/>
    <dgm:cxn modelId="{E2A3CF0A-5AC4-46AE-A555-9C2B34B04CA6}" srcId="{9462071A-790B-4824-8645-57E859E73C30}" destId="{5D8509F9-EB1B-436A-9345-8A9B0E3C82DF}" srcOrd="0" destOrd="0" parTransId="{B02D2C5A-638B-4D5C-91C7-DAF022E2B8EC}" sibTransId="{43CC7630-5D92-4B41-9354-3DE6385D34ED}"/>
    <dgm:cxn modelId="{2AE1000E-0707-4E00-9D9A-538F2CE4835A}" type="presOf" srcId="{385282C9-161E-40FD-A762-A5C47B11685B}" destId="{D9AEDC69-6D05-40FE-9935-1435774413FE}" srcOrd="0" destOrd="0" presId="urn:microsoft.com/office/officeart/2005/8/layout/lProcess2"/>
    <dgm:cxn modelId="{D7D43C14-1561-4DF4-9952-9005569AFEBD}" srcId="{0E7DD130-3B51-4991-A010-935CE8EFBC35}" destId="{50558E91-BA55-4A8B-8C06-18540AD6664E}" srcOrd="2" destOrd="0" parTransId="{3F0E7DB2-210B-412E-8084-8E7C0842221C}" sibTransId="{A5EF701B-2A26-4500-A034-B6242EFBAD24}"/>
    <dgm:cxn modelId="{6DD2E915-4271-45BA-AE2E-4CCA43666513}" type="presOf" srcId="{7E83AF3D-F7B7-4B1C-BE28-9D9E7A9211D1}" destId="{4188C704-6898-4AF5-A2D5-C41B4F226FFA}" srcOrd="0" destOrd="0" presId="urn:microsoft.com/office/officeart/2005/8/layout/lProcess2"/>
    <dgm:cxn modelId="{84644C27-DA13-49A0-988F-302385583F19}" type="presOf" srcId="{BCE68DEE-B5C6-45F2-A41F-76DEAE30E6AB}" destId="{F1D438A4-AA7A-46D3-B3A8-E253065E0288}" srcOrd="0" destOrd="0" presId="urn:microsoft.com/office/officeart/2005/8/layout/lProcess2"/>
    <dgm:cxn modelId="{156DA927-A6C7-4922-A5EC-26CD982FF8AB}" type="presOf" srcId="{590300FE-D0C2-4C54-BA00-D7874B77D285}" destId="{84D4A66B-F865-4681-83C7-5E13B5E2C423}" srcOrd="0" destOrd="0" presId="urn:microsoft.com/office/officeart/2005/8/layout/lProcess2"/>
    <dgm:cxn modelId="{D5A8A62C-DFCF-4A79-AA7F-8BAF266182E4}" type="presOf" srcId="{0E7DD130-3B51-4991-A010-935CE8EFBC35}" destId="{FDAF60B6-A631-4786-9FA6-B10D718A28FB}" srcOrd="0" destOrd="0" presId="urn:microsoft.com/office/officeart/2005/8/layout/lProcess2"/>
    <dgm:cxn modelId="{7F28DA3A-F098-4B4C-87C6-A7B63E6ED23A}" type="presOf" srcId="{50558E91-BA55-4A8B-8C06-18540AD6664E}" destId="{D92D8C2F-1E18-41C9-A7EE-18C1FA1780AF}" srcOrd="0" destOrd="0" presId="urn:microsoft.com/office/officeart/2005/8/layout/lProcess2"/>
    <dgm:cxn modelId="{D8FCA13E-1AA8-42FA-85AF-2A2D899CECA7}" srcId="{9462071A-790B-4824-8645-57E859E73C30}" destId="{36C69D7E-B5AA-4A9D-9A84-F5DF49562EB4}" srcOrd="1" destOrd="0" parTransId="{63179BA8-8217-4FCA-A11B-28DE6273E734}" sibTransId="{5FC1B126-4D5E-47E2-A8B4-C82C5C9B4AB8}"/>
    <dgm:cxn modelId="{88DE7166-1E3C-4714-AF38-952D3661CC3D}" srcId="{590300FE-D0C2-4C54-BA00-D7874B77D285}" destId="{2FB47DDF-0A0A-4EBA-A621-3E60F8C92A92}" srcOrd="1" destOrd="0" parTransId="{AFC4E1CF-A0E2-4643-8EE2-370460955EEC}" sibTransId="{6CF70658-B8A7-4676-B520-2E18193BD311}"/>
    <dgm:cxn modelId="{3E87A968-C9F6-43F1-81D9-7EB3BD750394}" type="presOf" srcId="{3D71A0C9-0D12-4C72-85BB-4241AC2EC190}" destId="{6B020E2B-82E3-4773-997C-A9779E91DDE0}" srcOrd="0" destOrd="0" presId="urn:microsoft.com/office/officeart/2005/8/layout/lProcess2"/>
    <dgm:cxn modelId="{AC76AC6C-4F45-463B-B413-E3CEF26DCC79}" srcId="{0E7DD130-3B51-4991-A010-935CE8EFBC35}" destId="{9462071A-790B-4824-8645-57E859E73C30}" srcOrd="3" destOrd="0" parTransId="{1F4C8514-0005-4FB4-8893-CCEBE7FDBF15}" sibTransId="{9F96D03C-A16D-4E50-B5B7-E8F3F09ABED5}"/>
    <dgm:cxn modelId="{42DC7555-A055-47A6-AACE-67DB41ABF66A}" type="presOf" srcId="{BCE68DEE-B5C6-45F2-A41F-76DEAE30E6AB}" destId="{DC9D2B0B-4171-4F86-8C6C-374E10C1E813}" srcOrd="1" destOrd="0" presId="urn:microsoft.com/office/officeart/2005/8/layout/lProcess2"/>
    <dgm:cxn modelId="{15EF8B58-990C-4625-A6F0-CE1EEF28CAFF}" srcId="{590300FE-D0C2-4C54-BA00-D7874B77D285}" destId="{1858500F-D2CB-4E03-8C1E-979890106C83}" srcOrd="0" destOrd="0" parTransId="{2196B0FF-861E-40F1-98CD-36BA0C8C4722}" sibTransId="{8180743F-5C5A-472B-AD28-EB83B2303416}"/>
    <dgm:cxn modelId="{B4ACC978-07AE-4AEE-BAA3-614B2A2E4984}" type="presOf" srcId="{5D8509F9-EB1B-436A-9345-8A9B0E3C82DF}" destId="{3C49B79C-3CE9-4D3D-BC80-2ED884D059D3}" srcOrd="0" destOrd="0" presId="urn:microsoft.com/office/officeart/2005/8/layout/lProcess2"/>
    <dgm:cxn modelId="{202A1779-93D4-41B3-BA1E-D3F15BE37666}" type="presOf" srcId="{1858500F-D2CB-4E03-8C1E-979890106C83}" destId="{BAEB8225-E33D-4A54-B4E4-2ADFC8F6166B}" srcOrd="0" destOrd="0" presId="urn:microsoft.com/office/officeart/2005/8/layout/lProcess2"/>
    <dgm:cxn modelId="{29F2C17A-8F39-4A22-831C-6F63F5F5EDB8}" srcId="{BCE68DEE-B5C6-45F2-A41F-76DEAE30E6AB}" destId="{7E83AF3D-F7B7-4B1C-BE28-9D9E7A9211D1}" srcOrd="1" destOrd="0" parTransId="{95AE0462-77F8-41F8-ABE4-078F9854B48E}" sibTransId="{C43B3828-9A12-42FB-B0AB-7B3C5DE7F3EB}"/>
    <dgm:cxn modelId="{690B3480-DD7F-4D81-9D86-2A532EFC3D7C}" srcId="{0E7DD130-3B51-4991-A010-935CE8EFBC35}" destId="{590300FE-D0C2-4C54-BA00-D7874B77D285}" srcOrd="0" destOrd="0" parTransId="{BCD371D5-CFDD-403C-970C-E5CBA2229586}" sibTransId="{FCAC5997-52A1-4ABC-93A5-BEB56C7F6B64}"/>
    <dgm:cxn modelId="{DECD7D83-6384-4525-8D72-29216101D908}" type="presOf" srcId="{E23B0B76-A566-4FAE-BE67-A2E122E5367F}" destId="{735DD17F-0660-477E-AD5D-4C65C918C9E8}" srcOrd="0" destOrd="0" presId="urn:microsoft.com/office/officeart/2005/8/layout/lProcess2"/>
    <dgm:cxn modelId="{7ACDE384-1210-41FA-924C-D1BDE933C89F}" type="presOf" srcId="{DD346B75-7A1A-4ED2-AF7B-444B681527C8}" destId="{76125080-8FC0-43B5-BCE4-D3A1B6AD91D9}" srcOrd="0" destOrd="0" presId="urn:microsoft.com/office/officeart/2005/8/layout/lProcess2"/>
    <dgm:cxn modelId="{0EEF5092-EABD-47C9-8D5C-A9FFF4813682}" type="presOf" srcId="{0BA56286-C4D5-49BE-9F4F-EFDDBDE6E95E}" destId="{37A9F976-93A8-4CDF-BA51-67BB3A50A724}" srcOrd="0" destOrd="0" presId="urn:microsoft.com/office/officeart/2005/8/layout/lProcess2"/>
    <dgm:cxn modelId="{47C66E95-7578-4201-9243-DDF3E67E7FFB}" type="presOf" srcId="{9462071A-790B-4824-8645-57E859E73C30}" destId="{0B12A134-BDE4-49A2-8924-27C2F10F736A}" srcOrd="1" destOrd="0" presId="urn:microsoft.com/office/officeart/2005/8/layout/lProcess2"/>
    <dgm:cxn modelId="{C6EA5A97-6064-49DC-9E0B-039539B847F4}" srcId="{0E7DD130-3B51-4991-A010-935CE8EFBC35}" destId="{385282C9-161E-40FD-A762-A5C47B11685B}" srcOrd="1" destOrd="0" parTransId="{842E5C0B-3471-40D6-891B-F61305156DFF}" sibTransId="{EDA145FC-3EED-4084-923D-204CED6305BE}"/>
    <dgm:cxn modelId="{69F400AC-A2F0-43BA-99B6-593FD458BDAF}" type="presOf" srcId="{385282C9-161E-40FD-A762-A5C47B11685B}" destId="{CD31EDD0-E37B-4192-89CF-46145F67C734}" srcOrd="1" destOrd="0" presId="urn:microsoft.com/office/officeart/2005/8/layout/lProcess2"/>
    <dgm:cxn modelId="{57C4A1AD-60F9-4B85-9722-5FAB44A0B1D0}" type="presOf" srcId="{1B81EAB9-5190-4067-A218-C536F85659D1}" destId="{58CA2217-7924-46B4-8F88-9D027E21759F}" srcOrd="0" destOrd="0" presId="urn:microsoft.com/office/officeart/2005/8/layout/lProcess2"/>
    <dgm:cxn modelId="{480DE3AF-F121-4242-9E00-583AF14D33DB}" srcId="{385282C9-161E-40FD-A762-A5C47B11685B}" destId="{DD346B75-7A1A-4ED2-AF7B-444B681527C8}" srcOrd="1" destOrd="0" parTransId="{BEC8EFB2-2D62-4939-B237-BE625FF057D1}" sibTransId="{A0B1E0F4-3AB9-4287-8392-52BC1A0C6F8E}"/>
    <dgm:cxn modelId="{DEC42BB0-2524-4E73-ABA5-9B583B8D217D}" type="presOf" srcId="{590300FE-D0C2-4C54-BA00-D7874B77D285}" destId="{5CB9D1BE-AFD1-4E8E-B40D-EBDEBEF321F0}" srcOrd="1" destOrd="0" presId="urn:microsoft.com/office/officeart/2005/8/layout/lProcess2"/>
    <dgm:cxn modelId="{09F068B6-61CE-4732-8E78-9F78BD7E3E2B}" type="presOf" srcId="{2FB47DDF-0A0A-4EBA-A621-3E60F8C92A92}" destId="{4EC0CD09-1866-4B34-B1CE-E6BD438B50F0}" srcOrd="0" destOrd="0" presId="urn:microsoft.com/office/officeart/2005/8/layout/lProcess2"/>
    <dgm:cxn modelId="{092EACBD-507E-4CD8-B238-4BBD952205F6}" srcId="{BCE68DEE-B5C6-45F2-A41F-76DEAE30E6AB}" destId="{0BA56286-C4D5-49BE-9F4F-EFDDBDE6E95E}" srcOrd="0" destOrd="0" parTransId="{2692429E-E0F5-43EB-A07B-7C35A39049A1}" sibTransId="{868A1286-3946-4F23-B340-EF398B433747}"/>
    <dgm:cxn modelId="{C696A2CE-97BC-438F-9EFE-DFFB95D6C20B}" srcId="{50558E91-BA55-4A8B-8C06-18540AD6664E}" destId="{1B81EAB9-5190-4067-A218-C536F85659D1}" srcOrd="1" destOrd="0" parTransId="{DC01EEA8-D015-4042-94A1-7A28D3369851}" sibTransId="{B92CB944-3C6D-4ACE-A6D0-5467ED2E4481}"/>
    <dgm:cxn modelId="{0E84ECE1-4D6F-4BBA-B4E8-C2F0DE8D7E1F}" srcId="{50558E91-BA55-4A8B-8C06-18540AD6664E}" destId="{E23B0B76-A566-4FAE-BE67-A2E122E5367F}" srcOrd="0" destOrd="0" parTransId="{7269A6A4-829C-4E48-A976-84242A6442BC}" sibTransId="{63F0B1BD-AAA0-4830-BC78-D85EFA7941FB}"/>
    <dgm:cxn modelId="{80DCFEE3-69EB-46E3-9916-5D1C6165096A}" type="presOf" srcId="{50558E91-BA55-4A8B-8C06-18540AD6664E}" destId="{26752B8F-C3B6-4F7A-AC06-59462A24EC79}" srcOrd="1" destOrd="0" presId="urn:microsoft.com/office/officeart/2005/8/layout/lProcess2"/>
    <dgm:cxn modelId="{6C6B31ED-F7E9-4397-9B1B-03D933BB788A}" srcId="{385282C9-161E-40FD-A762-A5C47B11685B}" destId="{3D71A0C9-0D12-4C72-85BB-4241AC2EC190}" srcOrd="0" destOrd="0" parTransId="{F836CD75-BE38-427C-9418-247F99C64839}" sibTransId="{8055CEB8-83AF-4F9E-AD5B-0BF846ECF4B9}"/>
    <dgm:cxn modelId="{8D64EDF0-2654-41AB-8EAC-B162FC72B997}" type="presOf" srcId="{9462071A-790B-4824-8645-57E859E73C30}" destId="{F19FCA18-700C-4A51-B83B-F04B2DEC173F}" srcOrd="0" destOrd="0" presId="urn:microsoft.com/office/officeart/2005/8/layout/lProcess2"/>
    <dgm:cxn modelId="{A8BC25F5-91F7-43A2-BF27-785F9C4FC55A}" srcId="{0E7DD130-3B51-4991-A010-935CE8EFBC35}" destId="{BCE68DEE-B5C6-45F2-A41F-76DEAE30E6AB}" srcOrd="4" destOrd="0" parTransId="{E7C5F1A4-AFA9-4385-8623-77C0FBECFCB6}" sibTransId="{A66BF563-A751-4352-A6E2-26A78ADBED3A}"/>
    <dgm:cxn modelId="{4C954F8A-D005-4843-A5ED-631FB6F1FE6F}" type="presParOf" srcId="{FDAF60B6-A631-4786-9FA6-B10D718A28FB}" destId="{D3255424-2461-48F8-B9C4-0159975DE663}" srcOrd="0" destOrd="0" presId="urn:microsoft.com/office/officeart/2005/8/layout/lProcess2"/>
    <dgm:cxn modelId="{A51444F6-C3EC-4089-B4E6-676CDDBB367D}" type="presParOf" srcId="{D3255424-2461-48F8-B9C4-0159975DE663}" destId="{84D4A66B-F865-4681-83C7-5E13B5E2C423}" srcOrd="0" destOrd="0" presId="urn:microsoft.com/office/officeart/2005/8/layout/lProcess2"/>
    <dgm:cxn modelId="{F140223A-E0FA-40B4-AD76-72A769EDCE2F}" type="presParOf" srcId="{D3255424-2461-48F8-B9C4-0159975DE663}" destId="{5CB9D1BE-AFD1-4E8E-B40D-EBDEBEF321F0}" srcOrd="1" destOrd="0" presId="urn:microsoft.com/office/officeart/2005/8/layout/lProcess2"/>
    <dgm:cxn modelId="{9387C612-CCC1-422C-8075-A74FBE22E5C1}" type="presParOf" srcId="{D3255424-2461-48F8-B9C4-0159975DE663}" destId="{1690A2CE-70DF-4FA4-A43C-A22E7D4CA525}" srcOrd="2" destOrd="0" presId="urn:microsoft.com/office/officeart/2005/8/layout/lProcess2"/>
    <dgm:cxn modelId="{7DC0B8D7-5720-40F8-BB2F-C239B8BE1A11}" type="presParOf" srcId="{1690A2CE-70DF-4FA4-A43C-A22E7D4CA525}" destId="{14C463BD-979B-4D1F-BC14-C8AC371DE428}" srcOrd="0" destOrd="0" presId="urn:microsoft.com/office/officeart/2005/8/layout/lProcess2"/>
    <dgm:cxn modelId="{D1ABEE34-C219-482E-908E-43B13CD03C82}" type="presParOf" srcId="{14C463BD-979B-4D1F-BC14-C8AC371DE428}" destId="{BAEB8225-E33D-4A54-B4E4-2ADFC8F6166B}" srcOrd="0" destOrd="0" presId="urn:microsoft.com/office/officeart/2005/8/layout/lProcess2"/>
    <dgm:cxn modelId="{E6E534D8-6739-4846-B77F-FB7E9660BA31}" type="presParOf" srcId="{14C463BD-979B-4D1F-BC14-C8AC371DE428}" destId="{42F78F9C-53CD-4C03-B940-0D7395EB5778}" srcOrd="1" destOrd="0" presId="urn:microsoft.com/office/officeart/2005/8/layout/lProcess2"/>
    <dgm:cxn modelId="{6297E848-139C-47E0-99FC-FF4A8948D10A}" type="presParOf" srcId="{14C463BD-979B-4D1F-BC14-C8AC371DE428}" destId="{4EC0CD09-1866-4B34-B1CE-E6BD438B50F0}" srcOrd="2" destOrd="0" presId="urn:microsoft.com/office/officeart/2005/8/layout/lProcess2"/>
    <dgm:cxn modelId="{81EF2748-23BE-4468-A66B-24AB18B877F0}" type="presParOf" srcId="{FDAF60B6-A631-4786-9FA6-B10D718A28FB}" destId="{4C8331AF-1EA6-4DBB-A818-AF8F2E616A69}" srcOrd="1" destOrd="0" presId="urn:microsoft.com/office/officeart/2005/8/layout/lProcess2"/>
    <dgm:cxn modelId="{AAA92365-1194-439A-81DC-804323200128}" type="presParOf" srcId="{FDAF60B6-A631-4786-9FA6-B10D718A28FB}" destId="{857913DC-DD22-4507-81EC-9F01D1521F5B}" srcOrd="2" destOrd="0" presId="urn:microsoft.com/office/officeart/2005/8/layout/lProcess2"/>
    <dgm:cxn modelId="{DFB2660D-8564-4C06-B0A3-9D349E0F57CD}" type="presParOf" srcId="{857913DC-DD22-4507-81EC-9F01D1521F5B}" destId="{D9AEDC69-6D05-40FE-9935-1435774413FE}" srcOrd="0" destOrd="0" presId="urn:microsoft.com/office/officeart/2005/8/layout/lProcess2"/>
    <dgm:cxn modelId="{5B92ACB3-F81A-4A1B-A4BE-6F1CE22D873C}" type="presParOf" srcId="{857913DC-DD22-4507-81EC-9F01D1521F5B}" destId="{CD31EDD0-E37B-4192-89CF-46145F67C734}" srcOrd="1" destOrd="0" presId="urn:microsoft.com/office/officeart/2005/8/layout/lProcess2"/>
    <dgm:cxn modelId="{21D83F68-A511-49E9-959D-3C998A864A84}" type="presParOf" srcId="{857913DC-DD22-4507-81EC-9F01D1521F5B}" destId="{CE88CE9C-7B08-4476-9212-F480D8F35F31}" srcOrd="2" destOrd="0" presId="urn:microsoft.com/office/officeart/2005/8/layout/lProcess2"/>
    <dgm:cxn modelId="{3D9C1BAE-CE74-4AB6-BC04-5290B2F18DA2}" type="presParOf" srcId="{CE88CE9C-7B08-4476-9212-F480D8F35F31}" destId="{A3EE04E1-FE3F-4EE8-9F29-40F86533F036}" srcOrd="0" destOrd="0" presId="urn:microsoft.com/office/officeart/2005/8/layout/lProcess2"/>
    <dgm:cxn modelId="{DA178BA8-72F9-4534-BF39-80BBB0637F04}" type="presParOf" srcId="{A3EE04E1-FE3F-4EE8-9F29-40F86533F036}" destId="{6B020E2B-82E3-4773-997C-A9779E91DDE0}" srcOrd="0" destOrd="0" presId="urn:microsoft.com/office/officeart/2005/8/layout/lProcess2"/>
    <dgm:cxn modelId="{A84A5A81-1955-48EA-8EC9-F08E9D4502CC}" type="presParOf" srcId="{A3EE04E1-FE3F-4EE8-9F29-40F86533F036}" destId="{5054E283-F282-4A54-9461-9A51EA9A622F}" srcOrd="1" destOrd="0" presId="urn:microsoft.com/office/officeart/2005/8/layout/lProcess2"/>
    <dgm:cxn modelId="{E6306810-A432-493C-B53E-F36C92CF9CE8}" type="presParOf" srcId="{A3EE04E1-FE3F-4EE8-9F29-40F86533F036}" destId="{76125080-8FC0-43B5-BCE4-D3A1B6AD91D9}" srcOrd="2" destOrd="0" presId="urn:microsoft.com/office/officeart/2005/8/layout/lProcess2"/>
    <dgm:cxn modelId="{95A6BB7A-A54A-486B-82D6-19A8E516864E}" type="presParOf" srcId="{FDAF60B6-A631-4786-9FA6-B10D718A28FB}" destId="{092DDA4C-D514-46DE-9FF4-6DD49A9B7DF6}" srcOrd="3" destOrd="0" presId="urn:microsoft.com/office/officeart/2005/8/layout/lProcess2"/>
    <dgm:cxn modelId="{B31F3A2D-CE3F-4664-9755-58A1335001BF}" type="presParOf" srcId="{FDAF60B6-A631-4786-9FA6-B10D718A28FB}" destId="{4A19A206-F825-423E-8D3E-92331B28D639}" srcOrd="4" destOrd="0" presId="urn:microsoft.com/office/officeart/2005/8/layout/lProcess2"/>
    <dgm:cxn modelId="{686600E1-AFF3-4BCF-A17E-49D2E0C7DDDC}" type="presParOf" srcId="{4A19A206-F825-423E-8D3E-92331B28D639}" destId="{D92D8C2F-1E18-41C9-A7EE-18C1FA1780AF}" srcOrd="0" destOrd="0" presId="urn:microsoft.com/office/officeart/2005/8/layout/lProcess2"/>
    <dgm:cxn modelId="{099F3DDD-83AC-47A9-956B-827FEA9B9B58}" type="presParOf" srcId="{4A19A206-F825-423E-8D3E-92331B28D639}" destId="{26752B8F-C3B6-4F7A-AC06-59462A24EC79}" srcOrd="1" destOrd="0" presId="urn:microsoft.com/office/officeart/2005/8/layout/lProcess2"/>
    <dgm:cxn modelId="{20894B10-D62C-446E-9C4D-9A92F9396166}" type="presParOf" srcId="{4A19A206-F825-423E-8D3E-92331B28D639}" destId="{ED5290A2-0EBC-45B6-A233-D226F34E6DC7}" srcOrd="2" destOrd="0" presId="urn:microsoft.com/office/officeart/2005/8/layout/lProcess2"/>
    <dgm:cxn modelId="{69BD4052-12AB-4A99-8E08-CA53FADE847C}" type="presParOf" srcId="{ED5290A2-0EBC-45B6-A233-D226F34E6DC7}" destId="{CA2929AD-C02F-4D13-B043-BA078A82DB50}" srcOrd="0" destOrd="0" presId="urn:microsoft.com/office/officeart/2005/8/layout/lProcess2"/>
    <dgm:cxn modelId="{21E201E0-B24B-43AA-9642-EC36A4789BE5}" type="presParOf" srcId="{CA2929AD-C02F-4D13-B043-BA078A82DB50}" destId="{735DD17F-0660-477E-AD5D-4C65C918C9E8}" srcOrd="0" destOrd="0" presId="urn:microsoft.com/office/officeart/2005/8/layout/lProcess2"/>
    <dgm:cxn modelId="{A63EDF42-EF2A-4193-AA2E-78F3372BF523}" type="presParOf" srcId="{CA2929AD-C02F-4D13-B043-BA078A82DB50}" destId="{0DB88EF1-9035-42BB-A466-B312E130289C}" srcOrd="1" destOrd="0" presId="urn:microsoft.com/office/officeart/2005/8/layout/lProcess2"/>
    <dgm:cxn modelId="{C2C80467-5D59-49BD-ACD1-D8F723B57FC4}" type="presParOf" srcId="{CA2929AD-C02F-4D13-B043-BA078A82DB50}" destId="{58CA2217-7924-46B4-8F88-9D027E21759F}" srcOrd="2" destOrd="0" presId="urn:microsoft.com/office/officeart/2005/8/layout/lProcess2"/>
    <dgm:cxn modelId="{A6FA2E95-B5FA-443D-8FBF-9E21971D047B}" type="presParOf" srcId="{FDAF60B6-A631-4786-9FA6-B10D718A28FB}" destId="{53F9D929-D84C-49E3-8ACA-E013385B4891}" srcOrd="5" destOrd="0" presId="urn:microsoft.com/office/officeart/2005/8/layout/lProcess2"/>
    <dgm:cxn modelId="{F26FDC37-CFD5-4C45-9538-24997C4AA149}" type="presParOf" srcId="{FDAF60B6-A631-4786-9FA6-B10D718A28FB}" destId="{277EDB20-5297-42C1-921F-70DD248B4BA9}" srcOrd="6" destOrd="0" presId="urn:microsoft.com/office/officeart/2005/8/layout/lProcess2"/>
    <dgm:cxn modelId="{CF713000-025F-4681-A945-FDBABC907467}" type="presParOf" srcId="{277EDB20-5297-42C1-921F-70DD248B4BA9}" destId="{F19FCA18-700C-4A51-B83B-F04B2DEC173F}" srcOrd="0" destOrd="0" presId="urn:microsoft.com/office/officeart/2005/8/layout/lProcess2"/>
    <dgm:cxn modelId="{3C9ADBBE-B20A-4C23-BEA6-9FEA5C50BC2E}" type="presParOf" srcId="{277EDB20-5297-42C1-921F-70DD248B4BA9}" destId="{0B12A134-BDE4-49A2-8924-27C2F10F736A}" srcOrd="1" destOrd="0" presId="urn:microsoft.com/office/officeart/2005/8/layout/lProcess2"/>
    <dgm:cxn modelId="{9AAF91D6-7C17-4BD6-8F4B-08FD6BB846BB}" type="presParOf" srcId="{277EDB20-5297-42C1-921F-70DD248B4BA9}" destId="{EC400DBF-7EB9-4553-9226-1BF48672B691}" srcOrd="2" destOrd="0" presId="urn:microsoft.com/office/officeart/2005/8/layout/lProcess2"/>
    <dgm:cxn modelId="{F5369450-B3C8-4DE5-A844-2355D2CA1DAE}" type="presParOf" srcId="{EC400DBF-7EB9-4553-9226-1BF48672B691}" destId="{D2334A02-8082-40FD-97FB-57A8E8B826F4}" srcOrd="0" destOrd="0" presId="urn:microsoft.com/office/officeart/2005/8/layout/lProcess2"/>
    <dgm:cxn modelId="{7C125C8A-C95A-4C69-97A7-D064BC7E118C}" type="presParOf" srcId="{D2334A02-8082-40FD-97FB-57A8E8B826F4}" destId="{3C49B79C-3CE9-4D3D-BC80-2ED884D059D3}" srcOrd="0" destOrd="0" presId="urn:microsoft.com/office/officeart/2005/8/layout/lProcess2"/>
    <dgm:cxn modelId="{76B00CB6-333E-47F7-9055-7B9F6233D1FB}" type="presParOf" srcId="{D2334A02-8082-40FD-97FB-57A8E8B826F4}" destId="{3F246C22-87C9-469F-B7D7-91490A59FF3D}" srcOrd="1" destOrd="0" presId="urn:microsoft.com/office/officeart/2005/8/layout/lProcess2"/>
    <dgm:cxn modelId="{26947FC2-79B1-4B61-AA67-AE04667658D9}" type="presParOf" srcId="{D2334A02-8082-40FD-97FB-57A8E8B826F4}" destId="{17B923B4-5563-4C9D-9B3A-EB600DF2ABAF}" srcOrd="2" destOrd="0" presId="urn:microsoft.com/office/officeart/2005/8/layout/lProcess2"/>
    <dgm:cxn modelId="{1F210FFD-8967-4536-8E56-95CB490F0DD1}" type="presParOf" srcId="{FDAF60B6-A631-4786-9FA6-B10D718A28FB}" destId="{AF7A0002-CF97-4D98-80F4-1FD557419263}" srcOrd="7" destOrd="0" presId="urn:microsoft.com/office/officeart/2005/8/layout/lProcess2"/>
    <dgm:cxn modelId="{41245DD5-9B3C-43D9-9ED5-59A579849E68}" type="presParOf" srcId="{FDAF60B6-A631-4786-9FA6-B10D718A28FB}" destId="{29AEF4B9-B358-4C75-A025-3503AD914A66}" srcOrd="8" destOrd="0" presId="urn:microsoft.com/office/officeart/2005/8/layout/lProcess2"/>
    <dgm:cxn modelId="{25D4448F-1029-46F5-AA16-777978D55845}" type="presParOf" srcId="{29AEF4B9-B358-4C75-A025-3503AD914A66}" destId="{F1D438A4-AA7A-46D3-B3A8-E253065E0288}" srcOrd="0" destOrd="0" presId="urn:microsoft.com/office/officeart/2005/8/layout/lProcess2"/>
    <dgm:cxn modelId="{35543FC0-9D7B-4F6B-88CA-ED87C8CD07AB}" type="presParOf" srcId="{29AEF4B9-B358-4C75-A025-3503AD914A66}" destId="{DC9D2B0B-4171-4F86-8C6C-374E10C1E813}" srcOrd="1" destOrd="0" presId="urn:microsoft.com/office/officeart/2005/8/layout/lProcess2"/>
    <dgm:cxn modelId="{B0B1702F-2D3A-4BB1-9068-6E386D6F75CA}" type="presParOf" srcId="{29AEF4B9-B358-4C75-A025-3503AD914A66}" destId="{D8AD97FB-5E18-4F1D-B29D-583262C6CE70}" srcOrd="2" destOrd="0" presId="urn:microsoft.com/office/officeart/2005/8/layout/lProcess2"/>
    <dgm:cxn modelId="{ABDCA107-AFFF-4951-B6D0-C0CBDB33F6BC}" type="presParOf" srcId="{D8AD97FB-5E18-4F1D-B29D-583262C6CE70}" destId="{C693FFF6-4355-4F30-8BF7-144BD5FAEB58}" srcOrd="0" destOrd="0" presId="urn:microsoft.com/office/officeart/2005/8/layout/lProcess2"/>
    <dgm:cxn modelId="{20E4D4C6-E131-4666-ADD2-3857A1938847}" type="presParOf" srcId="{C693FFF6-4355-4F30-8BF7-144BD5FAEB58}" destId="{37A9F976-93A8-4CDF-BA51-67BB3A50A724}" srcOrd="0" destOrd="0" presId="urn:microsoft.com/office/officeart/2005/8/layout/lProcess2"/>
    <dgm:cxn modelId="{9A43D6E3-B4BE-4F30-957A-061CF766B20F}" type="presParOf" srcId="{C693FFF6-4355-4F30-8BF7-144BD5FAEB58}" destId="{C1DBBA4B-CE7E-42B3-A331-A6794A834B58}" srcOrd="1" destOrd="0" presId="urn:microsoft.com/office/officeart/2005/8/layout/lProcess2"/>
    <dgm:cxn modelId="{B6553BCC-F27B-449F-8D56-C6ADB896972F}" type="presParOf" srcId="{C693FFF6-4355-4F30-8BF7-144BD5FAEB58}" destId="{4188C704-6898-4AF5-A2D5-C41B4F226FFA}"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4A66B-F865-4681-83C7-5E13B5E2C423}">
      <dsp:nvSpPr>
        <dsp:cNvPr id="0" name=""/>
        <dsp:cNvSpPr/>
      </dsp:nvSpPr>
      <dsp:spPr>
        <a:xfrm>
          <a:off x="0"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BC1</a:t>
          </a:r>
        </a:p>
      </dsp:txBody>
      <dsp:txXfrm>
        <a:off x="0" y="0"/>
        <a:ext cx="1981944" cy="1305401"/>
      </dsp:txXfrm>
    </dsp:sp>
    <dsp:sp modelId="{BAEB8225-E33D-4A54-B4E4-2ADFC8F6166B}">
      <dsp:nvSpPr>
        <dsp:cNvPr id="0" name=""/>
        <dsp:cNvSpPr/>
      </dsp:nvSpPr>
      <dsp:spPr>
        <a:xfrm>
          <a:off x="228600" y="1305525"/>
          <a:ext cx="1536038" cy="16329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SAH</a:t>
          </a:r>
        </a:p>
        <a:p>
          <a:pPr marL="0" lvl="0" indent="0" algn="ctr" defTabSz="533400">
            <a:lnSpc>
              <a:spcPct val="90000"/>
            </a:lnSpc>
            <a:spcBef>
              <a:spcPct val="0"/>
            </a:spcBef>
            <a:spcAft>
              <a:spcPct val="35000"/>
            </a:spcAft>
            <a:buNone/>
          </a:pPr>
          <a:r>
            <a:rPr lang="fr-FR" sz="1200" kern="1200" dirty="0"/>
            <a:t>HLE</a:t>
          </a:r>
        </a:p>
        <a:p>
          <a:pPr marL="0" lvl="0" indent="0" algn="ctr" defTabSz="533400">
            <a:lnSpc>
              <a:spcPct val="90000"/>
            </a:lnSpc>
            <a:spcBef>
              <a:spcPct val="0"/>
            </a:spcBef>
            <a:spcAft>
              <a:spcPct val="35000"/>
            </a:spcAft>
            <a:buNone/>
          </a:pPr>
          <a:r>
            <a:rPr lang="fr-FR" sz="1200" kern="1200" dirty="0"/>
            <a:t>SPCA</a:t>
          </a:r>
        </a:p>
        <a:p>
          <a:pPr marL="0" lvl="0" indent="0" algn="ctr" defTabSz="533400">
            <a:lnSpc>
              <a:spcPct val="90000"/>
            </a:lnSpc>
            <a:spcBef>
              <a:spcPct val="0"/>
            </a:spcBef>
            <a:spcAft>
              <a:spcPct val="35000"/>
            </a:spcAft>
            <a:buNone/>
          </a:pPr>
          <a:r>
            <a:rPr lang="fr-FR" sz="1200" kern="1200" dirty="0"/>
            <a:t>EC</a:t>
          </a:r>
        </a:p>
        <a:p>
          <a:pPr marL="0" lvl="0" indent="0" algn="ctr" defTabSz="533400">
            <a:lnSpc>
              <a:spcPct val="90000"/>
            </a:lnSpc>
            <a:spcBef>
              <a:spcPct val="0"/>
            </a:spcBef>
            <a:spcAft>
              <a:spcPct val="35000"/>
            </a:spcAft>
            <a:buNone/>
          </a:pPr>
          <a:r>
            <a:rPr lang="fr-FR" sz="1200" kern="1200" dirty="0"/>
            <a:t>NVQ</a:t>
          </a:r>
        </a:p>
      </dsp:txBody>
      <dsp:txXfrm>
        <a:off x="273589" y="1350514"/>
        <a:ext cx="1446060" cy="1543011"/>
      </dsp:txXfrm>
    </dsp:sp>
    <dsp:sp modelId="{4EC0CD09-1866-4B34-B1CE-E6BD438B50F0}">
      <dsp:nvSpPr>
        <dsp:cNvPr id="0" name=""/>
        <dsp:cNvSpPr/>
      </dsp:nvSpPr>
      <dsp:spPr>
        <a:xfrm>
          <a:off x="203842" y="3097866"/>
          <a:ext cx="1585555" cy="10357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234179" y="3128203"/>
        <a:ext cx="1524881" cy="975105"/>
      </dsp:txXfrm>
    </dsp:sp>
    <dsp:sp modelId="{D9AEDC69-6D05-40FE-9935-1435774413FE}">
      <dsp:nvSpPr>
        <dsp:cNvPr id="0" name=""/>
        <dsp:cNvSpPr/>
      </dsp:nvSpPr>
      <dsp:spPr>
        <a:xfrm>
          <a:off x="213623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BC2</a:t>
          </a:r>
        </a:p>
      </dsp:txBody>
      <dsp:txXfrm>
        <a:off x="2136237" y="0"/>
        <a:ext cx="1981944" cy="1305401"/>
      </dsp:txXfrm>
    </dsp:sp>
    <dsp:sp modelId="{6B020E2B-82E3-4773-997C-A9779E91DDE0}">
      <dsp:nvSpPr>
        <dsp:cNvPr id="0" name=""/>
        <dsp:cNvSpPr/>
      </dsp:nvSpPr>
      <dsp:spPr>
        <a:xfrm>
          <a:off x="2334432" y="1306428"/>
          <a:ext cx="1585555" cy="16189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SAH</a:t>
          </a:r>
        </a:p>
        <a:p>
          <a:pPr marL="0" lvl="0" indent="0" algn="ctr" defTabSz="533400">
            <a:lnSpc>
              <a:spcPct val="90000"/>
            </a:lnSpc>
            <a:spcBef>
              <a:spcPct val="0"/>
            </a:spcBef>
            <a:spcAft>
              <a:spcPct val="35000"/>
            </a:spcAft>
            <a:buNone/>
          </a:pPr>
          <a:r>
            <a:rPr lang="fr-FR" sz="1200" kern="1200" dirty="0"/>
            <a:t>HLGA</a:t>
          </a:r>
        </a:p>
        <a:p>
          <a:pPr marL="0" lvl="0" indent="0" algn="ctr" defTabSz="533400">
            <a:lnSpc>
              <a:spcPct val="90000"/>
            </a:lnSpc>
            <a:spcBef>
              <a:spcPct val="0"/>
            </a:spcBef>
            <a:spcAft>
              <a:spcPct val="35000"/>
            </a:spcAft>
            <a:buNone/>
          </a:pPr>
          <a:r>
            <a:rPr lang="fr-FR" sz="1200" kern="1200" dirty="0"/>
            <a:t>SPCA</a:t>
          </a:r>
        </a:p>
        <a:p>
          <a:pPr marL="0" lvl="0" indent="0" algn="ctr" defTabSz="533400">
            <a:lnSpc>
              <a:spcPct val="90000"/>
            </a:lnSpc>
            <a:spcBef>
              <a:spcPct val="0"/>
            </a:spcBef>
            <a:spcAft>
              <a:spcPct val="35000"/>
            </a:spcAft>
            <a:buNone/>
          </a:pPr>
          <a:r>
            <a:rPr lang="fr-FR" sz="1200" kern="1200" dirty="0"/>
            <a:t>Design d’espace - de produit</a:t>
          </a:r>
        </a:p>
        <a:p>
          <a:pPr marL="0" lvl="0" indent="0" algn="ctr" defTabSz="533400">
            <a:lnSpc>
              <a:spcPct val="90000"/>
            </a:lnSpc>
            <a:spcBef>
              <a:spcPct val="0"/>
            </a:spcBef>
            <a:spcAft>
              <a:spcPct val="35000"/>
            </a:spcAft>
            <a:buNone/>
          </a:pPr>
          <a:r>
            <a:rPr lang="fr-FR" sz="1200" kern="1200" dirty="0"/>
            <a:t>GB A GS</a:t>
          </a:r>
        </a:p>
      </dsp:txBody>
      <dsp:txXfrm>
        <a:off x="2380871" y="1352867"/>
        <a:ext cx="1492677" cy="1526032"/>
      </dsp:txXfrm>
    </dsp:sp>
    <dsp:sp modelId="{76125080-8FC0-43B5-BCE4-D3A1B6AD91D9}">
      <dsp:nvSpPr>
        <dsp:cNvPr id="0" name=""/>
        <dsp:cNvSpPr/>
      </dsp:nvSpPr>
      <dsp:spPr>
        <a:xfrm>
          <a:off x="2324102" y="3108060"/>
          <a:ext cx="1606215" cy="10246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2354114" y="3138072"/>
        <a:ext cx="1546191" cy="964659"/>
      </dsp:txXfrm>
    </dsp:sp>
    <dsp:sp modelId="{D92D8C2F-1E18-41C9-A7EE-18C1FA1780AF}">
      <dsp:nvSpPr>
        <dsp:cNvPr id="0" name=""/>
        <dsp:cNvSpPr/>
      </dsp:nvSpPr>
      <dsp:spPr>
        <a:xfrm>
          <a:off x="426682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BC3</a:t>
          </a:r>
        </a:p>
      </dsp:txBody>
      <dsp:txXfrm>
        <a:off x="4266827" y="0"/>
        <a:ext cx="1981944" cy="1305401"/>
      </dsp:txXfrm>
    </dsp:sp>
    <dsp:sp modelId="{735DD17F-0660-477E-AD5D-4C65C918C9E8}">
      <dsp:nvSpPr>
        <dsp:cNvPr id="0" name=""/>
        <dsp:cNvSpPr/>
      </dsp:nvSpPr>
      <dsp:spPr>
        <a:xfrm>
          <a:off x="4465022" y="1305500"/>
          <a:ext cx="1585555" cy="16426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AFVQ</a:t>
          </a:r>
        </a:p>
        <a:p>
          <a:pPr marL="0" lvl="0" indent="0" algn="ctr" defTabSz="533400">
            <a:lnSpc>
              <a:spcPct val="90000"/>
            </a:lnSpc>
            <a:spcBef>
              <a:spcPct val="0"/>
            </a:spcBef>
            <a:spcAft>
              <a:spcPct val="35000"/>
            </a:spcAft>
            <a:buNone/>
          </a:pPr>
          <a:r>
            <a:rPr lang="fr-FR" sz="1200" kern="1200" dirty="0"/>
            <a:t>Connaissance des publics</a:t>
          </a:r>
        </a:p>
        <a:p>
          <a:pPr marL="0" lvl="0" indent="0" algn="ctr" defTabSz="533400">
            <a:lnSpc>
              <a:spcPct val="90000"/>
            </a:lnSpc>
            <a:spcBef>
              <a:spcPct val="0"/>
            </a:spcBef>
            <a:spcAft>
              <a:spcPct val="35000"/>
            </a:spcAft>
            <a:buNone/>
          </a:pPr>
          <a:r>
            <a:rPr lang="fr-FR" sz="1200" kern="1200" dirty="0"/>
            <a:t>Méthodologie de projet</a:t>
          </a:r>
        </a:p>
        <a:p>
          <a:pPr marL="0" lvl="0" indent="0" algn="ctr" defTabSz="533400">
            <a:lnSpc>
              <a:spcPct val="90000"/>
            </a:lnSpc>
            <a:spcBef>
              <a:spcPct val="0"/>
            </a:spcBef>
            <a:spcAft>
              <a:spcPct val="35000"/>
            </a:spcAft>
            <a:buNone/>
          </a:pPr>
          <a:r>
            <a:rPr lang="fr-FR" sz="1200" kern="1200" dirty="0"/>
            <a:t>Design de com. Vis.</a:t>
          </a:r>
        </a:p>
        <a:p>
          <a:pPr marL="0" lvl="0" indent="0" algn="ctr" defTabSz="533400">
            <a:lnSpc>
              <a:spcPct val="90000"/>
            </a:lnSpc>
            <a:spcBef>
              <a:spcPct val="0"/>
            </a:spcBef>
            <a:spcAft>
              <a:spcPct val="35000"/>
            </a:spcAft>
            <a:buNone/>
          </a:pPr>
          <a:r>
            <a:rPr lang="fr-FR" sz="1200" kern="1200" dirty="0"/>
            <a:t>Gestion d’une action</a:t>
          </a:r>
        </a:p>
      </dsp:txBody>
      <dsp:txXfrm>
        <a:off x="4511461" y="1351939"/>
        <a:ext cx="1492677" cy="1549724"/>
      </dsp:txXfrm>
    </dsp:sp>
    <dsp:sp modelId="{58CA2217-7924-46B4-8F88-9D027E21759F}">
      <dsp:nvSpPr>
        <dsp:cNvPr id="0" name=""/>
        <dsp:cNvSpPr/>
      </dsp:nvSpPr>
      <dsp:spPr>
        <a:xfrm>
          <a:off x="4465022" y="3106178"/>
          <a:ext cx="1585555" cy="10274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4495116" y="3136272"/>
        <a:ext cx="1525367" cy="967305"/>
      </dsp:txXfrm>
    </dsp:sp>
    <dsp:sp modelId="{F19FCA18-700C-4A51-B83B-F04B2DEC173F}">
      <dsp:nvSpPr>
        <dsp:cNvPr id="0" name=""/>
        <dsp:cNvSpPr/>
      </dsp:nvSpPr>
      <dsp:spPr>
        <a:xfrm>
          <a:off x="639741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BC4</a:t>
          </a:r>
        </a:p>
      </dsp:txBody>
      <dsp:txXfrm>
        <a:off x="6397417" y="0"/>
        <a:ext cx="1981944" cy="1305401"/>
      </dsp:txXfrm>
    </dsp:sp>
    <dsp:sp modelId="{3C49B79C-3CE9-4D3D-BC80-2ED884D059D3}">
      <dsp:nvSpPr>
        <dsp:cNvPr id="0" name=""/>
        <dsp:cNvSpPr/>
      </dsp:nvSpPr>
      <dsp:spPr>
        <a:xfrm>
          <a:off x="6595612" y="1305860"/>
          <a:ext cx="1585555" cy="17709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err="1"/>
            <a:t>Comm</a:t>
          </a:r>
          <a:r>
            <a:rPr lang="fr-FR" sz="1200" kern="1200" dirty="0"/>
            <a:t>. écrite orale</a:t>
          </a:r>
        </a:p>
        <a:p>
          <a:pPr marL="0" lvl="0" indent="0" algn="ctr" defTabSz="533400">
            <a:lnSpc>
              <a:spcPct val="90000"/>
            </a:lnSpc>
            <a:spcBef>
              <a:spcPct val="0"/>
            </a:spcBef>
            <a:spcAft>
              <a:spcPct val="35000"/>
            </a:spcAft>
            <a:buNone/>
          </a:pPr>
          <a:r>
            <a:rPr lang="fr-FR" sz="1200" kern="1200" dirty="0"/>
            <a:t>L’équipe, RH</a:t>
          </a:r>
        </a:p>
      </dsp:txBody>
      <dsp:txXfrm>
        <a:off x="6642051" y="1352299"/>
        <a:ext cx="1492677" cy="1678077"/>
      </dsp:txXfrm>
    </dsp:sp>
    <dsp:sp modelId="{17B923B4-5563-4C9D-9B3A-EB600DF2ABAF}">
      <dsp:nvSpPr>
        <dsp:cNvPr id="0" name=""/>
        <dsp:cNvSpPr/>
      </dsp:nvSpPr>
      <dsp:spPr>
        <a:xfrm>
          <a:off x="6595612" y="3217682"/>
          <a:ext cx="1585555" cy="9156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6622430" y="3244500"/>
        <a:ext cx="1531919" cy="861993"/>
      </dsp:txXfrm>
    </dsp:sp>
    <dsp:sp modelId="{F1D438A4-AA7A-46D3-B3A8-E253065E0288}">
      <dsp:nvSpPr>
        <dsp:cNvPr id="0" name=""/>
        <dsp:cNvSpPr/>
      </dsp:nvSpPr>
      <dsp:spPr>
        <a:xfrm>
          <a:off x="8528007" y="0"/>
          <a:ext cx="1981944"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BC5</a:t>
          </a:r>
        </a:p>
      </dsp:txBody>
      <dsp:txXfrm>
        <a:off x="8528007" y="0"/>
        <a:ext cx="1981944" cy="1305401"/>
      </dsp:txXfrm>
    </dsp:sp>
    <dsp:sp modelId="{37A9F976-93A8-4CDF-BA51-67BB3A50A724}">
      <dsp:nvSpPr>
        <dsp:cNvPr id="0" name=""/>
        <dsp:cNvSpPr/>
      </dsp:nvSpPr>
      <dsp:spPr>
        <a:xfrm>
          <a:off x="8726202" y="1305933"/>
          <a:ext cx="1585555" cy="169432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Connaissance des politiques, des dispositifs et des institutions</a:t>
          </a:r>
        </a:p>
      </dsp:txBody>
      <dsp:txXfrm>
        <a:off x="8772641" y="1352372"/>
        <a:ext cx="1492677" cy="1601443"/>
      </dsp:txXfrm>
    </dsp:sp>
    <dsp:sp modelId="{4188C704-6898-4AF5-A2D5-C41B4F226FFA}">
      <dsp:nvSpPr>
        <dsp:cNvPr id="0" name=""/>
        <dsp:cNvSpPr/>
      </dsp:nvSpPr>
      <dsp:spPr>
        <a:xfrm>
          <a:off x="8726202" y="3151319"/>
          <a:ext cx="1585555" cy="9819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fr-FR" sz="1200" kern="1200" dirty="0"/>
            <a:t>Contexte (s) professionnel(s))</a:t>
          </a:r>
        </a:p>
      </dsp:txBody>
      <dsp:txXfrm>
        <a:off x="8754961" y="3180078"/>
        <a:ext cx="1528037" cy="92440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2E6650-521A-42BF-9D49-944C405477ED}" type="datetimeFigureOut">
              <a:rPr lang="fr-FR" smtClean="0"/>
              <a:t>21/09/2023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62B00-EE0A-4275-8BA0-8D3E403D089B}" type="slidenum">
              <a:rPr lang="fr-FR" smtClean="0"/>
              <a:t>‹N°›</a:t>
            </a:fld>
            <a:endParaRPr lang="fr-FR"/>
          </a:p>
        </p:txBody>
      </p:sp>
    </p:spTree>
    <p:extLst>
      <p:ext uri="{BB962C8B-B14F-4D97-AF65-F5344CB8AC3E}">
        <p14:creationId xmlns:p14="http://schemas.microsoft.com/office/powerpoint/2010/main" val="605132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76D656F-54B5-46B0-A2B3-26685C5155F7}" type="slidenum">
              <a:rPr lang="fr-FR" smtClean="0"/>
              <a:t>2</a:t>
            </a:fld>
            <a:endParaRPr lang="fr-FR" dirty="0"/>
          </a:p>
        </p:txBody>
      </p:sp>
    </p:spTree>
    <p:extLst>
      <p:ext uri="{BB962C8B-B14F-4D97-AF65-F5344CB8AC3E}">
        <p14:creationId xmlns:p14="http://schemas.microsoft.com/office/powerpoint/2010/main" val="1372683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E76D656F-54B5-46B0-A2B3-26685C5155F7}" type="slidenum">
              <a:rPr lang="fr-FR" smtClean="0"/>
              <a:t>3</a:t>
            </a:fld>
            <a:endParaRPr lang="fr-FR" dirty="0"/>
          </a:p>
        </p:txBody>
      </p:sp>
    </p:spTree>
    <p:extLst>
      <p:ext uri="{BB962C8B-B14F-4D97-AF65-F5344CB8AC3E}">
        <p14:creationId xmlns:p14="http://schemas.microsoft.com/office/powerpoint/2010/main" val="3872265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E3 : épreuve proche de l’épreuve ICAF. </a:t>
            </a:r>
          </a:p>
          <a:p>
            <a:r>
              <a:rPr lang="fr-FR" sz="1200" kern="1200" dirty="0">
                <a:solidFill>
                  <a:schemeClr val="tx1"/>
                </a:solidFill>
                <a:effectLst/>
                <a:latin typeface="+mn-lt"/>
                <a:ea typeface="+mn-ea"/>
                <a:cs typeface="+mn-cs"/>
              </a:rPr>
              <a:t>Plus de note du maitre de stage. </a:t>
            </a:r>
          </a:p>
          <a:p>
            <a:r>
              <a:rPr lang="fr-FR" sz="1200" kern="1200" dirty="0">
                <a:solidFill>
                  <a:schemeClr val="tx1"/>
                </a:solidFill>
                <a:effectLst/>
                <a:latin typeface="+mn-lt"/>
                <a:ea typeface="+mn-ea"/>
                <a:cs typeface="+mn-cs"/>
              </a:rPr>
              <a:t>Evaluation sur écrit et oral. </a:t>
            </a:r>
          </a:p>
          <a:p>
            <a:r>
              <a:rPr lang="fr-FR" sz="1200" kern="1200" dirty="0">
                <a:solidFill>
                  <a:schemeClr val="tx1"/>
                </a:solidFill>
                <a:effectLst/>
                <a:latin typeface="+mn-lt"/>
                <a:ea typeface="+mn-ea"/>
                <a:cs typeface="+mn-cs"/>
              </a:rPr>
              <a:t>Evolution : c’est le seul moment de la certification où l’on va évaluer les acquis sur la connaissance des publics. </a:t>
            </a:r>
          </a:p>
          <a:p>
            <a:r>
              <a:rPr lang="fr-FR" sz="1200" kern="1200" dirty="0" err="1">
                <a:solidFill>
                  <a:schemeClr val="tx1"/>
                </a:solidFill>
                <a:effectLst/>
                <a:latin typeface="+mn-lt"/>
                <a:ea typeface="+mn-ea"/>
                <a:cs typeface="+mn-cs"/>
              </a:rPr>
              <a:t>Etre</a:t>
            </a:r>
            <a:r>
              <a:rPr lang="fr-FR" sz="1200" kern="1200" dirty="0">
                <a:solidFill>
                  <a:schemeClr val="tx1"/>
                </a:solidFill>
                <a:effectLst/>
                <a:latin typeface="+mn-lt"/>
                <a:ea typeface="+mn-ea"/>
                <a:cs typeface="+mn-cs"/>
              </a:rPr>
              <a:t> capable de développer une animation ou une formation en connaissant les publics </a:t>
            </a:r>
          </a:p>
          <a:p>
            <a:endParaRPr lang="fr-FR" dirty="0"/>
          </a:p>
        </p:txBody>
      </p:sp>
      <p:sp>
        <p:nvSpPr>
          <p:cNvPr id="4" name="Espace réservé du numéro de diapositive 3"/>
          <p:cNvSpPr>
            <a:spLocks noGrp="1"/>
          </p:cNvSpPr>
          <p:nvPr>
            <p:ph type="sldNum" sz="quarter" idx="10"/>
          </p:nvPr>
        </p:nvSpPr>
        <p:spPr/>
        <p:txBody>
          <a:bodyPr/>
          <a:lstStyle/>
          <a:p>
            <a:fld id="{42FDA9E9-5EA5-4C67-9083-4CD775700730}" type="slidenum">
              <a:rPr lang="fr-FR" smtClean="0"/>
              <a:t>8</a:t>
            </a:fld>
            <a:endParaRPr lang="fr-FR"/>
          </a:p>
        </p:txBody>
      </p:sp>
    </p:spTree>
    <p:extLst>
      <p:ext uri="{BB962C8B-B14F-4D97-AF65-F5344CB8AC3E}">
        <p14:creationId xmlns:p14="http://schemas.microsoft.com/office/powerpoint/2010/main" val="2066090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E4 : communication professionnelle et animation d’équipe : évaluation des deux dimensions. </a:t>
            </a:r>
          </a:p>
          <a:p>
            <a:r>
              <a:rPr lang="fr-FR" sz="1200" kern="1200" dirty="0">
                <a:solidFill>
                  <a:schemeClr val="tx1"/>
                </a:solidFill>
                <a:effectLst/>
                <a:latin typeface="+mn-lt"/>
                <a:ea typeface="+mn-ea"/>
                <a:cs typeface="+mn-cs"/>
              </a:rPr>
              <a:t>CCF : construction du contexte et mobilisation du numérique lorsque c’est pertinent. </a:t>
            </a:r>
          </a:p>
          <a:p>
            <a:endParaRPr lang="fr-F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Durée : à rapprocher de la durée de l’épreuve ponctuelle, soit 4 heures. </a:t>
            </a:r>
          </a:p>
          <a:p>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42FDA9E9-5EA5-4C67-9083-4CD775700730}" type="slidenum">
              <a:rPr lang="fr-FR" smtClean="0"/>
              <a:t>20</a:t>
            </a:fld>
            <a:endParaRPr lang="fr-FR"/>
          </a:p>
        </p:txBody>
      </p:sp>
    </p:spTree>
    <p:extLst>
      <p:ext uri="{BB962C8B-B14F-4D97-AF65-F5344CB8AC3E}">
        <p14:creationId xmlns:p14="http://schemas.microsoft.com/office/powerpoint/2010/main" val="619059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On ne retiendra donc pas, par exemple, une action de conseil auprès d’un directeur de structure, d’un élu, ….</a:t>
            </a:r>
          </a:p>
          <a:p>
            <a:endParaRPr lang="fr-FR" dirty="0"/>
          </a:p>
        </p:txBody>
      </p:sp>
      <p:sp>
        <p:nvSpPr>
          <p:cNvPr id="4" name="Espace réservé du numéro de diapositive 3"/>
          <p:cNvSpPr>
            <a:spLocks noGrp="1"/>
          </p:cNvSpPr>
          <p:nvPr>
            <p:ph type="sldNum" sz="quarter" idx="5"/>
          </p:nvPr>
        </p:nvSpPr>
        <p:spPr/>
        <p:txBody>
          <a:bodyPr/>
          <a:lstStyle/>
          <a:p>
            <a:fld id="{7E3DC073-1B53-40FA-BFB0-5063E0914322}" type="slidenum">
              <a:rPr lang="fr-FR" smtClean="0"/>
              <a:t>22</a:t>
            </a:fld>
            <a:endParaRPr lang="fr-FR"/>
          </a:p>
        </p:txBody>
      </p:sp>
    </p:spTree>
    <p:extLst>
      <p:ext uri="{BB962C8B-B14F-4D97-AF65-F5344CB8AC3E}">
        <p14:creationId xmlns:p14="http://schemas.microsoft.com/office/powerpoint/2010/main" val="2868402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E3DC073-1B53-40FA-BFB0-5063E0914322}" type="slidenum">
              <a:rPr lang="fr-FR" smtClean="0"/>
              <a:t>24</a:t>
            </a:fld>
            <a:endParaRPr lang="fr-FR"/>
          </a:p>
        </p:txBody>
      </p:sp>
    </p:spTree>
    <p:extLst>
      <p:ext uri="{BB962C8B-B14F-4D97-AF65-F5344CB8AC3E}">
        <p14:creationId xmlns:p14="http://schemas.microsoft.com/office/powerpoint/2010/main" val="3150886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3EF4AE-F088-4AE3-823B-95C5B05AE00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3DA456C-4EF4-47DC-8583-D712D6EF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294E7C96-C676-42D4-AEDA-A23653E86C3B}"/>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EA5B20D3-267E-4CEF-A9F9-F984D481981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2796057-2A41-4233-80B8-DD3954DC2B49}"/>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2318402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4D0E40-340F-4B2C-9120-47638768C02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6941569-2C08-4619-A2E9-FD4A71BF10BB}"/>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611EEE5-9934-44C8-81FA-CE9E2B77A643}"/>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AAD28749-6BA8-40EA-BA47-E334F568199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E859A3F-F35C-4A87-8B73-FF9A4FEA0D2B}"/>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2062122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42879D1-BDDD-4E2A-8D33-2BB6ED7A4FA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BC8838F-CF4E-4E4B-AF16-BEB772E13420}"/>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BBC6055-04F3-46F9-AD57-F09283028E33}"/>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502B75D8-A25F-40DE-99D5-71BF635AEEA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31CDCF9-DD43-4C58-BFC4-E496F50E67D4}"/>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2299422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CC1A7-B1EF-44D4-AA66-11531F917F2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B870A6B-DA0C-4FA6-846D-4333EBBAD02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56C946A-003C-4467-BDC2-10D152E1F33F}"/>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A191F109-4BC3-46C3-B5FF-57AF2E2E94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381655-6BDE-4308-AEB2-AEE4E11EB34C}"/>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35282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1EDA9-F86F-41CE-8DCF-2F64C651027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5CF2F8D-8812-43A6-B093-0FFE899929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843EC36-C1BD-4545-9083-787D85330599}"/>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4DC97025-12F9-4E70-A7BE-3B9620ABEA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ACDA20B-3F08-4FDE-9172-985CEB747CB9}"/>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1820135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27D8E7-4609-4611-9045-1FB283B1871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D050D3C-CBA1-464D-A6C4-38A21620EEFA}"/>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D8E690E-8EDE-414C-ABA6-06F0D9FC5FED}"/>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744A805-C727-4850-96CF-3BA6BA925CDD}"/>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6" name="Espace réservé du pied de page 5">
            <a:extLst>
              <a:ext uri="{FF2B5EF4-FFF2-40B4-BE49-F238E27FC236}">
                <a16:creationId xmlns:a16="http://schemas.microsoft.com/office/drawing/2014/main" id="{3BFDAC18-15F6-480A-B07C-E95119D5762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544F576-CD66-4B20-B22F-CF53A02E30EA}"/>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3776611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9A0545-216E-43EB-9284-A6E0CB5F4BD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505AA08-31B6-4FB5-8F33-D23514F629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388480D6-D165-4B54-86CB-F0392C76409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6D30D84-7650-4ECF-B4A2-D29905023C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DE2119A1-6CB2-4255-932D-A67A02517083}"/>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E3C952E-12E1-4099-913A-70486671AA83}"/>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8" name="Espace réservé du pied de page 7">
            <a:extLst>
              <a:ext uri="{FF2B5EF4-FFF2-40B4-BE49-F238E27FC236}">
                <a16:creationId xmlns:a16="http://schemas.microsoft.com/office/drawing/2014/main" id="{2986E3F0-D6C5-49DF-BD8E-959CA0F0D55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F5B5634-5806-486F-9E31-9861C1AE9B53}"/>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412500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24CE45-2B4A-4D94-8DAB-7FA098A154E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56971A4-DE7B-47D0-AD39-48925A19A040}"/>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4" name="Espace réservé du pied de page 3">
            <a:extLst>
              <a:ext uri="{FF2B5EF4-FFF2-40B4-BE49-F238E27FC236}">
                <a16:creationId xmlns:a16="http://schemas.microsoft.com/office/drawing/2014/main" id="{1531FFA0-AD91-4DE9-AFB1-638EE7A3569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BAD1E07-66E8-40DD-AB14-20BA19A753B1}"/>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395264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97D16B9-B481-4AB8-BACD-F88DB6EA4064}"/>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3" name="Espace réservé du pied de page 2">
            <a:extLst>
              <a:ext uri="{FF2B5EF4-FFF2-40B4-BE49-F238E27FC236}">
                <a16:creationId xmlns:a16="http://schemas.microsoft.com/office/drawing/2014/main" id="{3A0C80EB-9C23-400C-99F4-489A2DFA800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2CB0512-E453-46E7-933E-61C8D60B2526}"/>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840848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A3003A-63F5-48E3-B38E-461BD48BE3F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0E75846-B856-4B0F-ACD7-8D9047A60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1E7DFBA-A58A-484D-B2FD-C6D184C5D1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A6ADE224-E96C-4CA6-B40D-F6EA3CD12B55}"/>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6" name="Espace réservé du pied de page 5">
            <a:extLst>
              <a:ext uri="{FF2B5EF4-FFF2-40B4-BE49-F238E27FC236}">
                <a16:creationId xmlns:a16="http://schemas.microsoft.com/office/drawing/2014/main" id="{BDA8F26B-7993-4238-ABE8-F26F1BA5FF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1F25C0-D476-41B5-A345-C5286B8169F4}"/>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1651355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23F5A2-0641-4E90-9D7B-D7E6D38ADC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B76279E-8024-4562-A65F-668A70E939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6E992C3-51E7-46E1-ADA1-5995BCA62C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0398714A-9854-4595-B834-4E7F70E063DC}"/>
              </a:ext>
            </a:extLst>
          </p:cNvPr>
          <p:cNvSpPr>
            <a:spLocks noGrp="1"/>
          </p:cNvSpPr>
          <p:nvPr>
            <p:ph type="dt" sz="half" idx="10"/>
          </p:nvPr>
        </p:nvSpPr>
        <p:spPr/>
        <p:txBody>
          <a:bodyPr/>
          <a:lstStyle/>
          <a:p>
            <a:fld id="{FA455ED0-7A70-4FBC-8E38-82E19C3E758D}" type="datetimeFigureOut">
              <a:rPr lang="fr-FR" smtClean="0"/>
              <a:t>21/09/2023</a:t>
            </a:fld>
            <a:endParaRPr lang="fr-FR"/>
          </a:p>
        </p:txBody>
      </p:sp>
      <p:sp>
        <p:nvSpPr>
          <p:cNvPr id="6" name="Espace réservé du pied de page 5">
            <a:extLst>
              <a:ext uri="{FF2B5EF4-FFF2-40B4-BE49-F238E27FC236}">
                <a16:creationId xmlns:a16="http://schemas.microsoft.com/office/drawing/2014/main" id="{4AC7826A-BD5E-48A8-88ED-0B252EEDC6A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E971B97-5F1F-40C2-93CA-C86C8E3F5A1E}"/>
              </a:ext>
            </a:extLst>
          </p:cNvPr>
          <p:cNvSpPr>
            <a:spLocks noGrp="1"/>
          </p:cNvSpPr>
          <p:nvPr>
            <p:ph type="sldNum" sz="quarter" idx="12"/>
          </p:nvPr>
        </p:nvSpPr>
        <p:spPr/>
        <p:txBody>
          <a:bodyPr/>
          <a:lstStyle/>
          <a:p>
            <a:fld id="{BD7F0F54-4D43-45B1-B92A-43550AFD68E9}" type="slidenum">
              <a:rPr lang="fr-FR" smtClean="0"/>
              <a:t>‹N°›</a:t>
            </a:fld>
            <a:endParaRPr lang="fr-FR"/>
          </a:p>
        </p:txBody>
      </p:sp>
    </p:spTree>
    <p:extLst>
      <p:ext uri="{BB962C8B-B14F-4D97-AF65-F5344CB8AC3E}">
        <p14:creationId xmlns:p14="http://schemas.microsoft.com/office/powerpoint/2010/main" val="3159705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B6609F-6E65-489D-9ECB-C4A29D723C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8448CDA-03FF-4006-A935-0FB7AADC09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CBD8A4D-0F26-49B7-84CD-8B3EBBEC56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55ED0-7A70-4FBC-8E38-82E19C3E758D}" type="datetimeFigureOut">
              <a:rPr lang="fr-FR" smtClean="0"/>
              <a:t>21/09/2023</a:t>
            </a:fld>
            <a:endParaRPr lang="fr-FR"/>
          </a:p>
        </p:txBody>
      </p:sp>
      <p:sp>
        <p:nvSpPr>
          <p:cNvPr id="5" name="Espace réservé du pied de page 4">
            <a:extLst>
              <a:ext uri="{FF2B5EF4-FFF2-40B4-BE49-F238E27FC236}">
                <a16:creationId xmlns:a16="http://schemas.microsoft.com/office/drawing/2014/main" id="{C15EC6CB-C4FF-4D70-B6A0-BADEA9431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C368EA9-F7C4-4EF4-9112-5DFCBB9B5E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F0F54-4D43-45B1-B92A-43550AFD68E9}" type="slidenum">
              <a:rPr lang="fr-FR" smtClean="0"/>
              <a:t>‹N°›</a:t>
            </a:fld>
            <a:endParaRPr lang="fr-FR"/>
          </a:p>
        </p:txBody>
      </p:sp>
    </p:spTree>
    <p:extLst>
      <p:ext uri="{BB962C8B-B14F-4D97-AF65-F5344CB8AC3E}">
        <p14:creationId xmlns:p14="http://schemas.microsoft.com/office/powerpoint/2010/main" val="2029061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8538AE-ECBE-43D5-AF2B-332FDF096E22}"/>
              </a:ext>
            </a:extLst>
          </p:cNvPr>
          <p:cNvSpPr>
            <a:spLocks noGrp="1"/>
          </p:cNvSpPr>
          <p:nvPr>
            <p:ph type="ctrTitle"/>
          </p:nvPr>
        </p:nvSpPr>
        <p:spPr>
          <a:xfrm>
            <a:off x="1524000" y="1466920"/>
            <a:ext cx="9144000" cy="2387600"/>
          </a:xfrm>
        </p:spPr>
        <p:txBody>
          <a:bodyPr>
            <a:normAutofit/>
          </a:bodyPr>
          <a:lstStyle/>
          <a:p>
            <a:r>
              <a:rPr lang="fr-FR" sz="5400" b="1" dirty="0">
                <a:solidFill>
                  <a:schemeClr val="accent1"/>
                </a:solidFill>
              </a:rPr>
              <a:t>Formation sur le BTS ESF</a:t>
            </a:r>
            <a:br>
              <a:rPr lang="fr-FR" sz="5400" b="1" dirty="0">
                <a:solidFill>
                  <a:schemeClr val="accent1"/>
                </a:solidFill>
              </a:rPr>
            </a:br>
            <a:r>
              <a:rPr lang="fr-FR" sz="5400" b="1" dirty="0">
                <a:solidFill>
                  <a:schemeClr val="accent1"/>
                </a:solidFill>
              </a:rPr>
              <a:t>BC3, 4 et 5</a:t>
            </a:r>
          </a:p>
        </p:txBody>
      </p:sp>
      <p:sp>
        <p:nvSpPr>
          <p:cNvPr id="3" name="Sous-titre 2">
            <a:extLst>
              <a:ext uri="{FF2B5EF4-FFF2-40B4-BE49-F238E27FC236}">
                <a16:creationId xmlns:a16="http://schemas.microsoft.com/office/drawing/2014/main" id="{17D6E927-3E2E-4DCA-9E41-79F40F4BBF9B}"/>
              </a:ext>
            </a:extLst>
          </p:cNvPr>
          <p:cNvSpPr>
            <a:spLocks noGrp="1"/>
          </p:cNvSpPr>
          <p:nvPr>
            <p:ph type="subTitle" idx="1"/>
          </p:nvPr>
        </p:nvSpPr>
        <p:spPr>
          <a:xfrm>
            <a:off x="1524000" y="4079875"/>
            <a:ext cx="9144000" cy="1655762"/>
          </a:xfrm>
        </p:spPr>
        <p:txBody>
          <a:bodyPr/>
          <a:lstStyle/>
          <a:p>
            <a:endParaRPr lang="fr-FR" dirty="0"/>
          </a:p>
          <a:p>
            <a:pPr algn="r"/>
            <a:r>
              <a:rPr lang="fr-FR" i="1" dirty="0"/>
              <a:t>E. Nitschelm, IA-IPR SMS-BSE</a:t>
            </a:r>
          </a:p>
          <a:p>
            <a:pPr algn="r"/>
            <a:r>
              <a:rPr lang="fr-FR" i="1" dirty="0"/>
              <a:t>21 septembre 2023</a:t>
            </a:r>
          </a:p>
        </p:txBody>
      </p:sp>
      <p:pic>
        <p:nvPicPr>
          <p:cNvPr id="5" name="Image 4">
            <a:extLst>
              <a:ext uri="{FF2B5EF4-FFF2-40B4-BE49-F238E27FC236}">
                <a16:creationId xmlns:a16="http://schemas.microsoft.com/office/drawing/2014/main" id="{89870CB9-4EC4-47C0-8115-9AAE672E39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165" y="131486"/>
            <a:ext cx="2193012" cy="1631053"/>
          </a:xfrm>
          <a:prstGeom prst="rect">
            <a:avLst/>
          </a:prstGeom>
        </p:spPr>
      </p:pic>
      <p:pic>
        <p:nvPicPr>
          <p:cNvPr id="7" name="Image 6">
            <a:extLst>
              <a:ext uri="{FF2B5EF4-FFF2-40B4-BE49-F238E27FC236}">
                <a16:creationId xmlns:a16="http://schemas.microsoft.com/office/drawing/2014/main" id="{CCA8FD2C-63B6-4328-ABB1-CA4D14D21D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5957" y="118048"/>
            <a:ext cx="1884086" cy="1644491"/>
          </a:xfrm>
          <a:prstGeom prst="rect">
            <a:avLst/>
          </a:prstGeom>
        </p:spPr>
      </p:pic>
    </p:spTree>
    <p:extLst>
      <p:ext uri="{BB962C8B-B14F-4D97-AF65-F5344CB8AC3E}">
        <p14:creationId xmlns:p14="http://schemas.microsoft.com/office/powerpoint/2010/main" val="158841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9F9F0B-BA8F-4147-A5A6-FE27A2B55AA5}"/>
              </a:ext>
            </a:extLst>
          </p:cNvPr>
          <p:cNvSpPr>
            <a:spLocks noGrp="1"/>
          </p:cNvSpPr>
          <p:nvPr>
            <p:ph type="title"/>
          </p:nvPr>
        </p:nvSpPr>
        <p:spPr/>
        <p:txBody>
          <a:bodyPr>
            <a:normAutofit/>
          </a:bodyPr>
          <a:lstStyle/>
          <a:p>
            <a:r>
              <a:rPr lang="fr-FR" sz="3600" b="1" dirty="0">
                <a:solidFill>
                  <a:schemeClr val="accent1"/>
                </a:solidFill>
              </a:rPr>
              <a:t>Quatre compétences à évaluer obligatoirement</a:t>
            </a:r>
          </a:p>
        </p:txBody>
      </p:sp>
      <p:sp>
        <p:nvSpPr>
          <p:cNvPr id="4" name="ZoneTexte 3">
            <a:extLst>
              <a:ext uri="{FF2B5EF4-FFF2-40B4-BE49-F238E27FC236}">
                <a16:creationId xmlns:a16="http://schemas.microsoft.com/office/drawing/2014/main" id="{9D88C506-8F8C-495E-9BAE-FADACE44026C}"/>
              </a:ext>
            </a:extLst>
          </p:cNvPr>
          <p:cNvSpPr txBox="1"/>
          <p:nvPr/>
        </p:nvSpPr>
        <p:spPr>
          <a:xfrm>
            <a:off x="967409" y="2027583"/>
            <a:ext cx="4704521" cy="1015663"/>
          </a:xfrm>
          <a:prstGeom prst="rect">
            <a:avLst/>
          </a:prstGeom>
          <a:noFill/>
        </p:spPr>
        <p:txBody>
          <a:bodyPr wrap="square" rtlCol="0">
            <a:spAutoFit/>
          </a:bodyPr>
          <a:lstStyle/>
          <a:p>
            <a:r>
              <a:rPr lang="fr-FR" sz="2000" b="1" dirty="0"/>
              <a:t>Deux compétences portant sur les publics</a:t>
            </a:r>
            <a:endParaRPr lang="fr-FR" sz="2000" dirty="0"/>
          </a:p>
          <a:p>
            <a:r>
              <a:rPr lang="fr-FR" sz="2000" dirty="0"/>
              <a:t>C3.1. Accueillir, orienter le public</a:t>
            </a:r>
          </a:p>
          <a:p>
            <a:r>
              <a:rPr lang="fr-FR" sz="2000" dirty="0"/>
              <a:t>C3.2. Analyser les besoins d’un public</a:t>
            </a:r>
          </a:p>
        </p:txBody>
      </p:sp>
      <p:sp>
        <p:nvSpPr>
          <p:cNvPr id="5" name="ZoneTexte 4">
            <a:extLst>
              <a:ext uri="{FF2B5EF4-FFF2-40B4-BE49-F238E27FC236}">
                <a16:creationId xmlns:a16="http://schemas.microsoft.com/office/drawing/2014/main" id="{099C6695-19BC-485B-A3CF-DA5C0703D5A2}"/>
              </a:ext>
            </a:extLst>
          </p:cNvPr>
          <p:cNvSpPr txBox="1"/>
          <p:nvPr/>
        </p:nvSpPr>
        <p:spPr>
          <a:xfrm>
            <a:off x="967409" y="3460812"/>
            <a:ext cx="4959625" cy="707886"/>
          </a:xfrm>
          <a:prstGeom prst="rect">
            <a:avLst/>
          </a:prstGeom>
          <a:noFill/>
        </p:spPr>
        <p:txBody>
          <a:bodyPr wrap="square" rtlCol="0">
            <a:spAutoFit/>
          </a:bodyPr>
          <a:lstStyle/>
          <a:p>
            <a:r>
              <a:rPr lang="fr-FR" sz="2000" b="1" dirty="0"/>
              <a:t>Une compétence sur l’évaluation des actions </a:t>
            </a:r>
          </a:p>
          <a:p>
            <a:r>
              <a:rPr lang="fr-FR" sz="2000" dirty="0"/>
              <a:t>C3.4. Evaluer les actions mises en place</a:t>
            </a:r>
          </a:p>
        </p:txBody>
      </p:sp>
      <p:sp>
        <p:nvSpPr>
          <p:cNvPr id="6" name="ZoneTexte 5">
            <a:extLst>
              <a:ext uri="{FF2B5EF4-FFF2-40B4-BE49-F238E27FC236}">
                <a16:creationId xmlns:a16="http://schemas.microsoft.com/office/drawing/2014/main" id="{69A554FE-5C15-4E68-B93D-19100A1FC08E}"/>
              </a:ext>
            </a:extLst>
          </p:cNvPr>
          <p:cNvSpPr txBox="1"/>
          <p:nvPr/>
        </p:nvSpPr>
        <p:spPr>
          <a:xfrm>
            <a:off x="967409" y="4586264"/>
            <a:ext cx="5844208" cy="707886"/>
          </a:xfrm>
          <a:prstGeom prst="rect">
            <a:avLst/>
          </a:prstGeom>
          <a:noFill/>
        </p:spPr>
        <p:txBody>
          <a:bodyPr wrap="square" rtlCol="0">
            <a:spAutoFit/>
          </a:bodyPr>
          <a:lstStyle/>
          <a:p>
            <a:r>
              <a:rPr lang="fr-FR" sz="2000" b="1" dirty="0"/>
              <a:t>Une compétence sur la gestion du budget de l’action</a:t>
            </a:r>
          </a:p>
          <a:p>
            <a:r>
              <a:rPr lang="fr-FR" sz="2000" dirty="0"/>
              <a:t>C3.6. Gérer le budget d’une action</a:t>
            </a:r>
          </a:p>
        </p:txBody>
      </p:sp>
      <p:sp>
        <p:nvSpPr>
          <p:cNvPr id="7" name="Accolade fermante 6">
            <a:extLst>
              <a:ext uri="{FF2B5EF4-FFF2-40B4-BE49-F238E27FC236}">
                <a16:creationId xmlns:a16="http://schemas.microsoft.com/office/drawing/2014/main" id="{7E50350A-61AC-4269-9E95-C8358C553EF2}"/>
              </a:ext>
            </a:extLst>
          </p:cNvPr>
          <p:cNvSpPr/>
          <p:nvPr/>
        </p:nvSpPr>
        <p:spPr>
          <a:xfrm>
            <a:off x="7089913" y="2027583"/>
            <a:ext cx="622852" cy="35515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a:extLst>
              <a:ext uri="{FF2B5EF4-FFF2-40B4-BE49-F238E27FC236}">
                <a16:creationId xmlns:a16="http://schemas.microsoft.com/office/drawing/2014/main" id="{D6CD550C-9341-4867-8D27-4686A398DEDB}"/>
              </a:ext>
            </a:extLst>
          </p:cNvPr>
          <p:cNvSpPr txBox="1"/>
          <p:nvPr/>
        </p:nvSpPr>
        <p:spPr>
          <a:xfrm>
            <a:off x="7991061" y="3043246"/>
            <a:ext cx="2941982" cy="1477328"/>
          </a:xfrm>
          <a:prstGeom prst="rect">
            <a:avLst/>
          </a:prstGeom>
          <a:noFill/>
        </p:spPr>
        <p:txBody>
          <a:bodyPr wrap="square" rtlCol="0">
            <a:spAutoFit/>
          </a:bodyPr>
          <a:lstStyle/>
          <a:p>
            <a:r>
              <a:rPr lang="fr-FR" dirty="0"/>
              <a:t>Quatre compétences que l’étudiant lors de sa préparation devra obligatoirement travailler et montrer qu’il les a acquises</a:t>
            </a:r>
          </a:p>
        </p:txBody>
      </p:sp>
    </p:spTree>
    <p:extLst>
      <p:ext uri="{BB962C8B-B14F-4D97-AF65-F5344CB8AC3E}">
        <p14:creationId xmlns:p14="http://schemas.microsoft.com/office/powerpoint/2010/main" val="3061004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67C3C7-B2A6-4B85-A6AC-D0ACE6DB2DD3}"/>
              </a:ext>
            </a:extLst>
          </p:cNvPr>
          <p:cNvSpPr>
            <a:spLocks noGrp="1"/>
          </p:cNvSpPr>
          <p:nvPr>
            <p:ph type="title"/>
          </p:nvPr>
        </p:nvSpPr>
        <p:spPr/>
        <p:txBody>
          <a:bodyPr>
            <a:normAutofit/>
          </a:bodyPr>
          <a:lstStyle/>
          <a:p>
            <a:r>
              <a:rPr lang="fr-FR" sz="3600" b="1" dirty="0">
                <a:solidFill>
                  <a:schemeClr val="accent1"/>
                </a:solidFill>
              </a:rPr>
              <a:t>L’évaluation de chaque compétence, par les indicateurs de compétences</a:t>
            </a:r>
          </a:p>
        </p:txBody>
      </p:sp>
      <p:sp>
        <p:nvSpPr>
          <p:cNvPr id="3" name="Espace réservé du contenu 2">
            <a:extLst>
              <a:ext uri="{FF2B5EF4-FFF2-40B4-BE49-F238E27FC236}">
                <a16:creationId xmlns:a16="http://schemas.microsoft.com/office/drawing/2014/main" id="{85FB179D-7E7F-4B6B-BD14-2FECE1BCB450}"/>
              </a:ext>
            </a:extLst>
          </p:cNvPr>
          <p:cNvSpPr>
            <a:spLocks noGrp="1"/>
          </p:cNvSpPr>
          <p:nvPr>
            <p:ph idx="1"/>
          </p:nvPr>
        </p:nvSpPr>
        <p:spPr>
          <a:xfrm>
            <a:off x="450575" y="1690687"/>
            <a:ext cx="7699512" cy="5167313"/>
          </a:xfrm>
        </p:spPr>
        <p:txBody>
          <a:bodyPr>
            <a:normAutofit fontScale="92500" lnSpcReduction="10000"/>
          </a:bodyPr>
          <a:lstStyle/>
          <a:p>
            <a:r>
              <a:rPr lang="fr-FR" sz="2400" b="1" dirty="0"/>
              <a:t>Deux évaluations : </a:t>
            </a:r>
          </a:p>
          <a:p>
            <a:pPr lvl="1">
              <a:buFont typeface="Symbol" panose="05050102010706020507" pitchFamily="18" charset="2"/>
              <a:buChar char="Þ"/>
            </a:pPr>
            <a:r>
              <a:rPr lang="fr-FR" dirty="0"/>
              <a:t> une évaluation de l’écrit (note de synthèse ou rapport d’activités professionnelles pour les candidats non soumis à l’obligation de stage), sur 40 points </a:t>
            </a:r>
          </a:p>
          <a:p>
            <a:pPr lvl="1">
              <a:buFont typeface="Symbol" panose="05050102010706020507" pitchFamily="18" charset="2"/>
              <a:buChar char="Þ"/>
            </a:pPr>
            <a:r>
              <a:rPr lang="fr-FR" dirty="0"/>
              <a:t> une évaluation de la soutenance orale, sur 60 points</a:t>
            </a:r>
            <a:endParaRPr lang="fr-FR" sz="2400" dirty="0"/>
          </a:p>
          <a:p>
            <a:r>
              <a:rPr lang="fr-FR" sz="2400" b="1" dirty="0"/>
              <a:t>Evaluation par les indicateurs de compétences </a:t>
            </a:r>
          </a:p>
          <a:p>
            <a:pPr lvl="1">
              <a:buFont typeface="Symbol" panose="05050102010706020507" pitchFamily="18" charset="2"/>
              <a:buChar char="Þ"/>
            </a:pPr>
            <a:r>
              <a:rPr lang="fr-FR" dirty="0"/>
              <a:t> Des indicateurs grisés pour l’évaluation de l’écrit </a:t>
            </a:r>
            <a:r>
              <a:rPr lang="fr-FR" sz="2000" i="1" dirty="0"/>
              <a:t>(en raison de la difficulté dans le passage à l’écrit pour ces indicateurs) : évaluation de l’oral seulement</a:t>
            </a:r>
          </a:p>
          <a:p>
            <a:pPr lvl="1">
              <a:buFont typeface="Symbol" panose="05050102010706020507" pitchFamily="18" charset="2"/>
              <a:buChar char="Þ"/>
            </a:pPr>
            <a:r>
              <a:rPr lang="fr-FR" sz="2400" dirty="0"/>
              <a:t> Tous les indicateurs non grisés sont évaluables mais tous ne sont pas à évaluer obligatoirement : </a:t>
            </a:r>
          </a:p>
          <a:p>
            <a:pPr lvl="2">
              <a:buFont typeface="Courier New" panose="02070309020205020404" pitchFamily="49" charset="0"/>
              <a:buChar char="o"/>
            </a:pPr>
            <a:r>
              <a:rPr lang="fr-FR" dirty="0"/>
              <a:t>En fonction du projet présenté par le candidat</a:t>
            </a:r>
          </a:p>
          <a:p>
            <a:pPr lvl="2">
              <a:buFont typeface="Courier New" panose="02070309020205020404" pitchFamily="49" charset="0"/>
              <a:buChar char="o"/>
            </a:pPr>
            <a:r>
              <a:rPr lang="fr-FR" dirty="0"/>
              <a:t>Utilisation d’une case NE pour les compétences et les indicateurs impossibles à évaluer dans le projet présenté (écrit et/ou oral)</a:t>
            </a:r>
            <a:endParaRPr lang="fr-FR" sz="2400" dirty="0"/>
          </a:p>
          <a:p>
            <a:r>
              <a:rPr lang="fr-FR" sz="2400" b="1" dirty="0"/>
              <a:t>Evaluation par niveaux de maitrise </a:t>
            </a:r>
            <a:r>
              <a:rPr lang="fr-FR" sz="2400" dirty="0"/>
              <a:t>: Très insuffisant, insuffisant, acceptable et maitrisé</a:t>
            </a:r>
          </a:p>
        </p:txBody>
      </p:sp>
      <p:sp>
        <p:nvSpPr>
          <p:cNvPr id="4" name="Rectangle 3">
            <a:extLst>
              <a:ext uri="{FF2B5EF4-FFF2-40B4-BE49-F238E27FC236}">
                <a16:creationId xmlns:a16="http://schemas.microsoft.com/office/drawing/2014/main" id="{0276CA11-B0FA-4C60-A402-C4FBB7921ECE}"/>
              </a:ext>
            </a:extLst>
          </p:cNvPr>
          <p:cNvSpPr/>
          <p:nvPr/>
        </p:nvSpPr>
        <p:spPr>
          <a:xfrm>
            <a:off x="8825949" y="1690688"/>
            <a:ext cx="3048000" cy="5026184"/>
          </a:xfrm>
          <a:prstGeom prst="rect">
            <a:avLst/>
          </a:prstGeom>
        </p:spPr>
        <p:txBody>
          <a:bodyPr wrap="square">
            <a:spAutoFit/>
          </a:bodyPr>
          <a:lstStyle/>
          <a:p>
            <a:pPr>
              <a:lnSpc>
                <a:spcPct val="107000"/>
              </a:lnSpc>
              <a:spcAft>
                <a:spcPts val="800"/>
              </a:spcAft>
            </a:pPr>
            <a:r>
              <a:rPr lang="fr-FR" b="1" dirty="0">
                <a:latin typeface="Calibri" panose="020F0502020204030204" pitchFamily="34" charset="0"/>
                <a:ea typeface="Calibri" panose="020F0502020204030204" pitchFamily="34" charset="0"/>
                <a:cs typeface="Times New Roman" panose="02020603050405020304" pitchFamily="18" charset="0"/>
              </a:rPr>
              <a:t>Conséquences : </a:t>
            </a:r>
          </a:p>
          <a:p>
            <a:pPr marL="285750" indent="-285750">
              <a:lnSpc>
                <a:spcPct val="107000"/>
              </a:lnSpc>
              <a:spcAft>
                <a:spcPts val="800"/>
              </a:spcAft>
              <a:buFontTx/>
              <a:buChar char="-"/>
            </a:pPr>
            <a:r>
              <a:rPr lang="fr-FR" dirty="0">
                <a:latin typeface="Calibri" panose="020F0502020204030204" pitchFamily="34" charset="0"/>
                <a:ea typeface="Calibri" panose="020F0502020204030204" pitchFamily="34" charset="0"/>
                <a:cs typeface="Times New Roman" panose="02020603050405020304" pitchFamily="18" charset="0"/>
              </a:rPr>
              <a:t>Possibilité lors de la présentation orale d’intégrer des éléments autres que ceux figurant dans le dossier permettant notamment d’évaluer ces indicateurs non évalués à l’écrit </a:t>
            </a:r>
            <a:r>
              <a:rPr lang="fr-FR" i="1" dirty="0">
                <a:latin typeface="Calibri" panose="020F0502020204030204" pitchFamily="34" charset="0"/>
                <a:ea typeface="Calibri" panose="020F0502020204030204" pitchFamily="34" charset="0"/>
                <a:cs typeface="Times New Roman" panose="02020603050405020304" pitchFamily="18" charset="0"/>
              </a:rPr>
              <a:t>(s’ils sont évaluables dans le projet présenté) </a:t>
            </a:r>
          </a:p>
          <a:p>
            <a:pPr marL="285750" indent="-285750">
              <a:lnSpc>
                <a:spcPct val="107000"/>
              </a:lnSpc>
              <a:spcAft>
                <a:spcPts val="800"/>
              </a:spcAft>
              <a:buFontTx/>
              <a:buChar char="-"/>
            </a:pPr>
            <a:r>
              <a:rPr lang="fr-FR" i="1" dirty="0">
                <a:latin typeface="Calibri" panose="020F0502020204030204" pitchFamily="34" charset="0"/>
                <a:ea typeface="Calibri" panose="020F0502020204030204" pitchFamily="34" charset="0"/>
                <a:cs typeface="Times New Roman" panose="02020603050405020304" pitchFamily="18" charset="0"/>
              </a:rPr>
              <a:t>Q</a:t>
            </a:r>
            <a:r>
              <a:rPr lang="fr-FR" dirty="0">
                <a:latin typeface="Calibri" panose="020F0502020204030204" pitchFamily="34" charset="0"/>
                <a:ea typeface="Calibri" panose="020F0502020204030204" pitchFamily="34" charset="0"/>
                <a:cs typeface="Times New Roman" panose="02020603050405020304" pitchFamily="18" charset="0"/>
              </a:rPr>
              <a:t>uestionnement des évaluateurs devant permettre l’évaluation de ces indicateurs </a:t>
            </a:r>
            <a:r>
              <a:rPr lang="fr-FR" i="1" dirty="0">
                <a:latin typeface="Calibri" panose="020F0502020204030204" pitchFamily="34" charset="0"/>
                <a:ea typeface="Calibri" panose="020F0502020204030204" pitchFamily="34" charset="0"/>
                <a:cs typeface="Times New Roman" panose="02020603050405020304" pitchFamily="18" charset="0"/>
              </a:rPr>
              <a:t>(s’ils sont évaluables dans le projet présenté)</a:t>
            </a:r>
            <a:endParaRPr lang="fr-FR" sz="16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Flèche : droite 4">
            <a:extLst>
              <a:ext uri="{FF2B5EF4-FFF2-40B4-BE49-F238E27FC236}">
                <a16:creationId xmlns:a16="http://schemas.microsoft.com/office/drawing/2014/main" id="{DA57D789-39F7-4F89-A80C-68DBF8B994A5}"/>
              </a:ext>
            </a:extLst>
          </p:cNvPr>
          <p:cNvSpPr/>
          <p:nvPr/>
        </p:nvSpPr>
        <p:spPr>
          <a:xfrm>
            <a:off x="8150087" y="4756495"/>
            <a:ext cx="742122" cy="4108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a:extLst>
              <a:ext uri="{FF2B5EF4-FFF2-40B4-BE49-F238E27FC236}">
                <a16:creationId xmlns:a16="http://schemas.microsoft.com/office/drawing/2014/main" id="{851E30CF-6F6F-49D5-BDDA-3F499127CA74}"/>
              </a:ext>
            </a:extLst>
          </p:cNvPr>
          <p:cNvCxnSpPr/>
          <p:nvPr/>
        </p:nvCxnSpPr>
        <p:spPr>
          <a:xfrm>
            <a:off x="8123582" y="4419081"/>
            <a:ext cx="0" cy="14373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a:extLst>
              <a:ext uri="{FF2B5EF4-FFF2-40B4-BE49-F238E27FC236}">
                <a16:creationId xmlns:a16="http://schemas.microsoft.com/office/drawing/2014/main" id="{65F998E1-B3EA-4553-9B27-0DA26348F9D9}"/>
              </a:ext>
            </a:extLst>
          </p:cNvPr>
          <p:cNvCxnSpPr/>
          <p:nvPr/>
        </p:nvCxnSpPr>
        <p:spPr>
          <a:xfrm flipH="1">
            <a:off x="8004313" y="4419081"/>
            <a:ext cx="11926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EE5FF971-D4D0-44FB-A8C9-93AA41B8164F}"/>
              </a:ext>
            </a:extLst>
          </p:cNvPr>
          <p:cNvCxnSpPr/>
          <p:nvPr/>
        </p:nvCxnSpPr>
        <p:spPr>
          <a:xfrm flipH="1">
            <a:off x="8063947" y="5856425"/>
            <a:ext cx="59635"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7160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C927E0-021C-40B1-8FA2-5116495C7641}"/>
              </a:ext>
            </a:extLst>
          </p:cNvPr>
          <p:cNvSpPr>
            <a:spLocks noGrp="1"/>
          </p:cNvSpPr>
          <p:nvPr>
            <p:ph type="title"/>
          </p:nvPr>
        </p:nvSpPr>
        <p:spPr/>
        <p:txBody>
          <a:bodyPr>
            <a:normAutofit/>
          </a:bodyPr>
          <a:lstStyle/>
          <a:p>
            <a:r>
              <a:rPr lang="fr-FR" sz="3600" b="1" dirty="0">
                <a:solidFill>
                  <a:schemeClr val="accent1"/>
                </a:solidFill>
              </a:rPr>
              <a:t>Le contenu de la note de synthèse</a:t>
            </a:r>
          </a:p>
        </p:txBody>
      </p:sp>
      <p:sp>
        <p:nvSpPr>
          <p:cNvPr id="3" name="Espace réservé du contenu 2">
            <a:extLst>
              <a:ext uri="{FF2B5EF4-FFF2-40B4-BE49-F238E27FC236}">
                <a16:creationId xmlns:a16="http://schemas.microsoft.com/office/drawing/2014/main" id="{9B03278E-9C8A-4E5C-B481-1346A04BE39A}"/>
              </a:ext>
            </a:extLst>
          </p:cNvPr>
          <p:cNvSpPr>
            <a:spLocks noGrp="1"/>
          </p:cNvSpPr>
          <p:nvPr>
            <p:ph idx="1"/>
          </p:nvPr>
        </p:nvSpPr>
        <p:spPr>
          <a:xfrm>
            <a:off x="838200" y="1534077"/>
            <a:ext cx="10836965" cy="4667250"/>
          </a:xfrm>
        </p:spPr>
        <p:txBody>
          <a:bodyPr>
            <a:noAutofit/>
          </a:bodyPr>
          <a:lstStyle/>
          <a:p>
            <a:r>
              <a:rPr lang="fr-FR" sz="2400" dirty="0"/>
              <a:t>Partir d’une situation professionnelle vécue en stage ou en situation d’emploi ET d’un besoin clairement identifié</a:t>
            </a:r>
          </a:p>
          <a:p>
            <a:endParaRPr lang="fr-FR" sz="2400" dirty="0"/>
          </a:p>
          <a:p>
            <a:r>
              <a:rPr lang="fr-FR" sz="2400" dirty="0"/>
              <a:t>Elaboration d’une démarche de projet d’animation ou de formation en vie quotidienne</a:t>
            </a:r>
          </a:p>
          <a:p>
            <a:pPr marL="0" indent="0">
              <a:buNone/>
            </a:pPr>
            <a:endParaRPr lang="fr-FR" sz="2400" dirty="0"/>
          </a:p>
          <a:p>
            <a:r>
              <a:rPr lang="fr-FR" sz="2400" dirty="0"/>
              <a:t>Evaluation qui porte sur la capacité du candidat à témoigner de l’acquisition des compétences du BC3 par </a:t>
            </a:r>
            <a:r>
              <a:rPr lang="fr-FR" sz="2400" b="1" dirty="0"/>
              <a:t>une analyse de la démarche entreprise dans le contexte de son intervention (analyse qui doit se faire à un niveau 5 – bac+2 et sans dédier une partie à cette analyse : au fil du dossier et de la présentation orale).</a:t>
            </a:r>
            <a:r>
              <a:rPr lang="fr-FR" sz="2400" dirty="0"/>
              <a:t> </a:t>
            </a:r>
          </a:p>
          <a:p>
            <a:endParaRPr lang="fr-FR" sz="2400" dirty="0"/>
          </a:p>
          <a:p>
            <a:r>
              <a:rPr lang="fr-FR" sz="2400" dirty="0"/>
              <a:t>Les seuls résultats de la démarche ne suffisent pas à l’évaluation d’une compétence. </a:t>
            </a:r>
          </a:p>
          <a:p>
            <a:endParaRPr lang="fr-FR" sz="2400" dirty="0"/>
          </a:p>
          <a:p>
            <a:endParaRPr lang="fr-FR" sz="2400" dirty="0"/>
          </a:p>
        </p:txBody>
      </p:sp>
    </p:spTree>
    <p:extLst>
      <p:ext uri="{BB962C8B-B14F-4D97-AF65-F5344CB8AC3E}">
        <p14:creationId xmlns:p14="http://schemas.microsoft.com/office/powerpoint/2010/main" val="899709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BCABFC-7456-41B6-8E05-3835279EF8DC}"/>
              </a:ext>
            </a:extLst>
          </p:cNvPr>
          <p:cNvSpPr>
            <a:spLocks noGrp="1"/>
          </p:cNvSpPr>
          <p:nvPr>
            <p:ph type="title"/>
          </p:nvPr>
        </p:nvSpPr>
        <p:spPr/>
        <p:txBody>
          <a:bodyPr>
            <a:normAutofit/>
          </a:bodyPr>
          <a:lstStyle/>
          <a:p>
            <a:r>
              <a:rPr lang="fr-FR" sz="3600" b="1" dirty="0">
                <a:solidFill>
                  <a:schemeClr val="accent1"/>
                </a:solidFill>
              </a:rPr>
              <a:t>Forme du dossier</a:t>
            </a:r>
          </a:p>
        </p:txBody>
      </p:sp>
      <p:sp>
        <p:nvSpPr>
          <p:cNvPr id="3" name="Espace réservé du contenu 2">
            <a:extLst>
              <a:ext uri="{FF2B5EF4-FFF2-40B4-BE49-F238E27FC236}">
                <a16:creationId xmlns:a16="http://schemas.microsoft.com/office/drawing/2014/main" id="{6C69F07E-1E84-44DE-A312-7581FCA1A572}"/>
              </a:ext>
            </a:extLst>
          </p:cNvPr>
          <p:cNvSpPr>
            <a:spLocks noGrp="1"/>
          </p:cNvSpPr>
          <p:nvPr>
            <p:ph idx="1"/>
          </p:nvPr>
        </p:nvSpPr>
        <p:spPr/>
        <p:txBody>
          <a:bodyPr>
            <a:normAutofit/>
          </a:bodyPr>
          <a:lstStyle/>
          <a:p>
            <a:r>
              <a:rPr lang="fr-FR" sz="2400" dirty="0"/>
              <a:t>Respect du nombre de pages : 10 pages, hors annexes </a:t>
            </a:r>
          </a:p>
          <a:p>
            <a:endParaRPr lang="fr-FR" sz="2400" dirty="0"/>
          </a:p>
          <a:p>
            <a:r>
              <a:rPr lang="fr-FR" sz="2400" dirty="0"/>
              <a:t>Annexes utiles à la compréhension de la note de synthèse (éviter des « annexes fleuves », sans intérêt)</a:t>
            </a:r>
          </a:p>
          <a:p>
            <a:endParaRPr lang="fr-FR" sz="2400" dirty="0"/>
          </a:p>
          <a:p>
            <a:r>
              <a:rPr lang="fr-FR" sz="2400" dirty="0"/>
              <a:t>A ce stade, pas de formalisme attendu pour l’écrit. En attente de la circulaire nationale</a:t>
            </a:r>
          </a:p>
          <a:p>
            <a:endParaRPr lang="fr-FR" sz="2400" dirty="0"/>
          </a:p>
          <a:p>
            <a:r>
              <a:rPr lang="fr-FR" sz="2400" dirty="0"/>
              <a:t>Evaluation des compétences (pas de points dédiés à la forme)</a:t>
            </a:r>
          </a:p>
          <a:p>
            <a:endParaRPr lang="fr-FR" sz="2400" dirty="0"/>
          </a:p>
        </p:txBody>
      </p:sp>
    </p:spTree>
    <p:extLst>
      <p:ext uri="{BB962C8B-B14F-4D97-AF65-F5344CB8AC3E}">
        <p14:creationId xmlns:p14="http://schemas.microsoft.com/office/powerpoint/2010/main" val="170638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A206F0-FE86-4D34-A7F5-1901FC17F1E7}"/>
              </a:ext>
            </a:extLst>
          </p:cNvPr>
          <p:cNvSpPr>
            <a:spLocks noGrp="1"/>
          </p:cNvSpPr>
          <p:nvPr>
            <p:ph type="title"/>
          </p:nvPr>
        </p:nvSpPr>
        <p:spPr/>
        <p:txBody>
          <a:bodyPr>
            <a:normAutofit/>
          </a:bodyPr>
          <a:lstStyle/>
          <a:p>
            <a:r>
              <a:rPr lang="fr-FR" sz="3600" b="1" dirty="0">
                <a:solidFill>
                  <a:schemeClr val="accent1"/>
                </a:solidFill>
              </a:rPr>
              <a:t>Présentation orale </a:t>
            </a:r>
          </a:p>
        </p:txBody>
      </p:sp>
      <p:sp>
        <p:nvSpPr>
          <p:cNvPr id="3" name="Espace réservé du contenu 2">
            <a:extLst>
              <a:ext uri="{FF2B5EF4-FFF2-40B4-BE49-F238E27FC236}">
                <a16:creationId xmlns:a16="http://schemas.microsoft.com/office/drawing/2014/main" id="{52EDEA9E-E67D-41AD-AC57-966D871403B2}"/>
              </a:ext>
            </a:extLst>
          </p:cNvPr>
          <p:cNvSpPr>
            <a:spLocks noGrp="1"/>
          </p:cNvSpPr>
          <p:nvPr>
            <p:ph idx="1"/>
          </p:nvPr>
        </p:nvSpPr>
        <p:spPr/>
        <p:txBody>
          <a:bodyPr/>
          <a:lstStyle/>
          <a:p>
            <a:r>
              <a:rPr lang="fr-FR" sz="2400" b="1" dirty="0"/>
              <a:t>Durée</a:t>
            </a:r>
            <a:r>
              <a:rPr lang="fr-FR" sz="2400" dirty="0"/>
              <a:t> : 40 minutes </a:t>
            </a:r>
          </a:p>
          <a:p>
            <a:pPr lvl="1">
              <a:buFont typeface="Symbol" panose="05050102010706020507" pitchFamily="18" charset="2"/>
              <a:buChar char="Þ"/>
            </a:pPr>
            <a:r>
              <a:rPr lang="fr-FR" dirty="0"/>
              <a:t> 15 minutes de présentation</a:t>
            </a:r>
          </a:p>
          <a:p>
            <a:pPr lvl="1">
              <a:buFont typeface="Symbol" panose="05050102010706020507" pitchFamily="18" charset="2"/>
              <a:buChar char="Þ"/>
            </a:pPr>
            <a:r>
              <a:rPr lang="fr-FR" dirty="0"/>
              <a:t> 25 minutes d’entretien avec le jury</a:t>
            </a:r>
          </a:p>
          <a:p>
            <a:pPr lvl="1">
              <a:buFont typeface="Symbol" panose="05050102010706020507" pitchFamily="18" charset="2"/>
              <a:buChar char="Þ"/>
            </a:pPr>
            <a:endParaRPr lang="fr-FR" dirty="0"/>
          </a:p>
          <a:p>
            <a:r>
              <a:rPr lang="fr-FR" sz="2400" b="1" dirty="0"/>
              <a:t>Deux examinateurs </a:t>
            </a:r>
            <a:r>
              <a:rPr lang="fr-FR" sz="2400" dirty="0"/>
              <a:t>: professeur de BSE et/ou professeur de STMS et/ou professionnel</a:t>
            </a:r>
          </a:p>
          <a:p>
            <a:endParaRPr lang="fr-FR" sz="2400" dirty="0"/>
          </a:p>
          <a:p>
            <a:r>
              <a:rPr lang="fr-FR" sz="2400" dirty="0"/>
              <a:t>Epreuve orale si et seulement si une note de synthèse a été présentée</a:t>
            </a:r>
          </a:p>
          <a:p>
            <a:endParaRPr lang="fr-FR" sz="2400" dirty="0"/>
          </a:p>
          <a:p>
            <a:r>
              <a:rPr lang="fr-FR" sz="2400" dirty="0"/>
              <a:t>Engagement étudiant raccroché à cette épreuve</a:t>
            </a:r>
          </a:p>
        </p:txBody>
      </p:sp>
    </p:spTree>
    <p:extLst>
      <p:ext uri="{BB962C8B-B14F-4D97-AF65-F5344CB8AC3E}">
        <p14:creationId xmlns:p14="http://schemas.microsoft.com/office/powerpoint/2010/main" val="1718060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76F91E-E7D3-4832-8CAB-2010DE626D45}"/>
              </a:ext>
            </a:extLst>
          </p:cNvPr>
          <p:cNvSpPr>
            <a:spLocks noGrp="1"/>
          </p:cNvSpPr>
          <p:nvPr>
            <p:ph type="title"/>
          </p:nvPr>
        </p:nvSpPr>
        <p:spPr>
          <a:xfrm>
            <a:off x="838200" y="2766218"/>
            <a:ext cx="10515600" cy="1325563"/>
          </a:xfrm>
        </p:spPr>
        <p:txBody>
          <a:bodyPr>
            <a:normAutofit/>
          </a:bodyPr>
          <a:lstStyle/>
          <a:p>
            <a:pPr algn="ctr"/>
            <a:r>
              <a:rPr lang="fr-FR" sz="3200" b="1" dirty="0">
                <a:solidFill>
                  <a:schemeClr val="accent1"/>
                </a:solidFill>
              </a:rPr>
              <a:t>Bloc de compétences E3 : </a:t>
            </a:r>
            <a:br>
              <a:rPr lang="fr-FR" sz="3200" b="1" dirty="0">
                <a:solidFill>
                  <a:schemeClr val="accent1"/>
                </a:solidFill>
              </a:rPr>
            </a:br>
            <a:r>
              <a:rPr lang="fr-FR" sz="3200" b="1" dirty="0">
                <a:solidFill>
                  <a:schemeClr val="accent1"/>
                </a:solidFill>
              </a:rPr>
              <a:t>comment orienter les apprentissages ? </a:t>
            </a:r>
          </a:p>
        </p:txBody>
      </p:sp>
    </p:spTree>
    <p:extLst>
      <p:ext uri="{BB962C8B-B14F-4D97-AF65-F5344CB8AC3E}">
        <p14:creationId xmlns:p14="http://schemas.microsoft.com/office/powerpoint/2010/main" val="4108773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17A7F7-D734-4CD4-84BF-3E134D2557BB}"/>
              </a:ext>
            </a:extLst>
          </p:cNvPr>
          <p:cNvSpPr>
            <a:spLocks noGrp="1"/>
          </p:cNvSpPr>
          <p:nvPr>
            <p:ph type="title"/>
          </p:nvPr>
        </p:nvSpPr>
        <p:spPr>
          <a:xfrm>
            <a:off x="265045" y="192847"/>
            <a:ext cx="11370364" cy="907084"/>
          </a:xfrm>
        </p:spPr>
        <p:txBody>
          <a:bodyPr>
            <a:normAutofit fontScale="90000"/>
          </a:bodyPr>
          <a:lstStyle/>
          <a:p>
            <a:r>
              <a:rPr lang="fr-FR" sz="2800" b="1" dirty="0">
                <a:solidFill>
                  <a:schemeClr val="accent1"/>
                </a:solidFill>
              </a:rPr>
              <a:t>Se répartir les compétences et les indicateurs à travailler, en pensant une approche progressive - spiralaire - des indicateurs sur les deux ans de formation (plan de formation)</a:t>
            </a:r>
          </a:p>
        </p:txBody>
      </p:sp>
      <p:sp>
        <p:nvSpPr>
          <p:cNvPr id="3" name="Espace réservé du contenu 2">
            <a:extLst>
              <a:ext uri="{FF2B5EF4-FFF2-40B4-BE49-F238E27FC236}">
                <a16:creationId xmlns:a16="http://schemas.microsoft.com/office/drawing/2014/main" id="{89820A2F-0CEE-4110-9DF0-D31EDECB2C7C}"/>
              </a:ext>
            </a:extLst>
          </p:cNvPr>
          <p:cNvSpPr>
            <a:spLocks noGrp="1"/>
          </p:cNvSpPr>
          <p:nvPr>
            <p:ph idx="1"/>
          </p:nvPr>
        </p:nvSpPr>
        <p:spPr>
          <a:xfrm>
            <a:off x="424073" y="1815096"/>
            <a:ext cx="8504578" cy="5042904"/>
          </a:xfrm>
        </p:spPr>
        <p:txBody>
          <a:bodyPr>
            <a:normAutofit/>
          </a:bodyPr>
          <a:lstStyle/>
          <a:p>
            <a:r>
              <a:rPr lang="fr-FR" sz="2000" dirty="0"/>
              <a:t>Analyse de la demande d’animation ou de formation à partir de la demande </a:t>
            </a:r>
            <a:br>
              <a:rPr lang="fr-FR" sz="2000" dirty="0"/>
            </a:br>
            <a:r>
              <a:rPr lang="fr-FR" sz="2000" dirty="0"/>
              <a:t>et du besoin identifié </a:t>
            </a:r>
          </a:p>
          <a:p>
            <a:r>
              <a:rPr lang="fr-FR" sz="2000" dirty="0"/>
              <a:t>Prise en compte du contexte institutionnel, technique et matériel</a:t>
            </a:r>
          </a:p>
          <a:p>
            <a:r>
              <a:rPr lang="fr-FR" sz="2000" dirty="0"/>
              <a:t>Identification et mobilisation des partenariats en cohérence avec la thématique de l’action </a:t>
            </a:r>
          </a:p>
          <a:p>
            <a:r>
              <a:rPr lang="fr-FR" sz="2000" dirty="0"/>
              <a:t>Mobilisation et valorisation des compétences et des savoirs des personnes </a:t>
            </a:r>
          </a:p>
          <a:p>
            <a:r>
              <a:rPr lang="fr-FR" sz="2000" dirty="0"/>
              <a:t>Élaboration de l’action d’animation ou de formation prenant en compte des potentialités des participants </a:t>
            </a:r>
          </a:p>
          <a:p>
            <a:r>
              <a:rPr lang="fr-FR" sz="2000" dirty="0"/>
              <a:t>Construction de séquences de formation (contenu, objectifs, critères d’évaluation) adaptées au public et aux besoins identifiés</a:t>
            </a:r>
          </a:p>
          <a:p>
            <a:r>
              <a:rPr lang="fr-FR" sz="2000" dirty="0"/>
              <a:t>Mise en œuvre de techniques d’animation prenant en compte le groupe, l’objectif de l’action et le contexte </a:t>
            </a:r>
          </a:p>
          <a:p>
            <a:r>
              <a:rPr lang="fr-FR" sz="2000" dirty="0"/>
              <a:t>Recherche et /ou conception de supports adaptés au public et au projet </a:t>
            </a:r>
          </a:p>
          <a:p>
            <a:r>
              <a:rPr lang="fr-FR" sz="2000" dirty="0"/>
              <a:t>Adaptation de la démarche au public </a:t>
            </a:r>
          </a:p>
        </p:txBody>
      </p:sp>
      <p:sp>
        <p:nvSpPr>
          <p:cNvPr id="5" name="Rectangle 4">
            <a:extLst>
              <a:ext uri="{FF2B5EF4-FFF2-40B4-BE49-F238E27FC236}">
                <a16:creationId xmlns:a16="http://schemas.microsoft.com/office/drawing/2014/main" id="{64D77147-7F1A-4DCD-91CF-B5D502F2560C}"/>
              </a:ext>
            </a:extLst>
          </p:cNvPr>
          <p:cNvSpPr/>
          <p:nvPr/>
        </p:nvSpPr>
        <p:spPr>
          <a:xfrm>
            <a:off x="410818" y="1241672"/>
            <a:ext cx="11078818" cy="369332"/>
          </a:xfrm>
          <a:prstGeom prst="rect">
            <a:avLst/>
          </a:prstGeom>
        </p:spPr>
        <p:txBody>
          <a:bodyPr wrap="square">
            <a:spAutoFit/>
          </a:bodyPr>
          <a:lstStyle/>
          <a:p>
            <a:pPr>
              <a:lnSpc>
                <a:spcPct val="100000"/>
              </a:lnSpc>
              <a:spcAft>
                <a:spcPts val="0"/>
              </a:spcAft>
            </a:pPr>
            <a:r>
              <a:rPr lang="fr-FR" b="1" dirty="0"/>
              <a:t>Exemple de la compétence C3.3. Concevoir et/ou conduire des actions d’animation et de formation dans les DVQ</a:t>
            </a:r>
            <a:endParaRPr lang="fr-FR"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Accolade fermante 5">
            <a:extLst>
              <a:ext uri="{FF2B5EF4-FFF2-40B4-BE49-F238E27FC236}">
                <a16:creationId xmlns:a16="http://schemas.microsoft.com/office/drawing/2014/main" id="{A2731428-C36F-4654-A1D7-320999A6898E}"/>
              </a:ext>
            </a:extLst>
          </p:cNvPr>
          <p:cNvSpPr/>
          <p:nvPr/>
        </p:nvSpPr>
        <p:spPr>
          <a:xfrm>
            <a:off x="8386969" y="1787099"/>
            <a:ext cx="834887" cy="48500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Phylactère : pensées 7">
            <a:extLst>
              <a:ext uri="{FF2B5EF4-FFF2-40B4-BE49-F238E27FC236}">
                <a16:creationId xmlns:a16="http://schemas.microsoft.com/office/drawing/2014/main" id="{CCFE16B4-3AE8-48B8-A48F-D407AD11B92F}"/>
              </a:ext>
            </a:extLst>
          </p:cNvPr>
          <p:cNvSpPr/>
          <p:nvPr/>
        </p:nvSpPr>
        <p:spPr>
          <a:xfrm>
            <a:off x="9026390" y="1710673"/>
            <a:ext cx="1868555" cy="689113"/>
          </a:xfrm>
          <a:prstGeom prst="cloudCallout">
            <a:avLst>
              <a:gd name="adj1" fmla="val -33599"/>
              <a:gd name="adj2" fmla="val 85577"/>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Qui ? Quand ? </a:t>
            </a:r>
          </a:p>
        </p:txBody>
      </p:sp>
      <p:sp>
        <p:nvSpPr>
          <p:cNvPr id="9" name="Phylactère : pensées 8">
            <a:extLst>
              <a:ext uri="{FF2B5EF4-FFF2-40B4-BE49-F238E27FC236}">
                <a16:creationId xmlns:a16="http://schemas.microsoft.com/office/drawing/2014/main" id="{CA168D86-0E3C-44F0-BD48-807809246868}"/>
              </a:ext>
            </a:extLst>
          </p:cNvPr>
          <p:cNvSpPr/>
          <p:nvPr/>
        </p:nvSpPr>
        <p:spPr>
          <a:xfrm>
            <a:off x="9221856" y="4204536"/>
            <a:ext cx="2173351" cy="1017284"/>
          </a:xfrm>
          <a:prstGeom prst="cloudCallout">
            <a:avLst>
              <a:gd name="adj1" fmla="val -44237"/>
              <a:gd name="adj2" fmla="val 61198"/>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En appui sur quelle activité ?</a:t>
            </a:r>
          </a:p>
        </p:txBody>
      </p:sp>
      <p:sp>
        <p:nvSpPr>
          <p:cNvPr id="10" name="Phylactère : pensées 9">
            <a:extLst>
              <a:ext uri="{FF2B5EF4-FFF2-40B4-BE49-F238E27FC236}">
                <a16:creationId xmlns:a16="http://schemas.microsoft.com/office/drawing/2014/main" id="{6C936B86-0CE0-4CDA-813F-56B0CF427370}"/>
              </a:ext>
            </a:extLst>
          </p:cNvPr>
          <p:cNvSpPr/>
          <p:nvPr/>
        </p:nvSpPr>
        <p:spPr>
          <a:xfrm>
            <a:off x="8946874" y="2684492"/>
            <a:ext cx="2527847" cy="1077127"/>
          </a:xfrm>
          <a:prstGeom prst="cloudCallout">
            <a:avLst>
              <a:gd name="adj1" fmla="val -26075"/>
              <a:gd name="adj2" fmla="val 7111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 progressivité ?</a:t>
            </a:r>
          </a:p>
        </p:txBody>
      </p:sp>
      <p:sp>
        <p:nvSpPr>
          <p:cNvPr id="11" name="Phylactère : pensées 10">
            <a:extLst>
              <a:ext uri="{FF2B5EF4-FFF2-40B4-BE49-F238E27FC236}">
                <a16:creationId xmlns:a16="http://schemas.microsoft.com/office/drawing/2014/main" id="{1B7E4392-86E7-401A-B144-E60EFD374378}"/>
              </a:ext>
            </a:extLst>
          </p:cNvPr>
          <p:cNvSpPr/>
          <p:nvPr/>
        </p:nvSpPr>
        <p:spPr>
          <a:xfrm>
            <a:off x="9168852" y="5406661"/>
            <a:ext cx="2173351" cy="1017284"/>
          </a:xfrm>
          <a:prstGeom prst="cloudCallout">
            <a:avLst>
              <a:gd name="adj1" fmla="val -23882"/>
              <a:gd name="adj2" fmla="val 66408"/>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 évaluation ?</a:t>
            </a:r>
          </a:p>
        </p:txBody>
      </p:sp>
      <p:sp>
        <p:nvSpPr>
          <p:cNvPr id="12" name="ZoneTexte 11">
            <a:extLst>
              <a:ext uri="{FF2B5EF4-FFF2-40B4-BE49-F238E27FC236}">
                <a16:creationId xmlns:a16="http://schemas.microsoft.com/office/drawing/2014/main" id="{EF3627F7-942C-47D9-8BCC-8E675AB289A1}"/>
              </a:ext>
            </a:extLst>
          </p:cNvPr>
          <p:cNvSpPr txBox="1"/>
          <p:nvPr/>
        </p:nvSpPr>
        <p:spPr>
          <a:xfrm rot="5400000">
            <a:off x="10718201" y="2086890"/>
            <a:ext cx="2099446" cy="584775"/>
          </a:xfrm>
          <a:prstGeom prst="rect">
            <a:avLst/>
          </a:prstGeom>
          <a:noFill/>
        </p:spPr>
        <p:txBody>
          <a:bodyPr wrap="square" rtlCol="0">
            <a:spAutoFit/>
          </a:bodyPr>
          <a:lstStyle/>
          <a:p>
            <a:r>
              <a:rPr lang="fr-FR" sz="1600" dirty="0"/>
              <a:t>Jusqu’à 4 professeurs par année </a:t>
            </a:r>
          </a:p>
        </p:txBody>
      </p:sp>
      <p:sp>
        <p:nvSpPr>
          <p:cNvPr id="13" name="ZoneTexte 12">
            <a:extLst>
              <a:ext uri="{FF2B5EF4-FFF2-40B4-BE49-F238E27FC236}">
                <a16:creationId xmlns:a16="http://schemas.microsoft.com/office/drawing/2014/main" id="{103210E3-0ED7-40C3-BEE4-F23690B376B8}"/>
              </a:ext>
            </a:extLst>
          </p:cNvPr>
          <p:cNvSpPr txBox="1"/>
          <p:nvPr/>
        </p:nvSpPr>
        <p:spPr>
          <a:xfrm rot="5400000">
            <a:off x="10039363" y="4822952"/>
            <a:ext cx="3485322" cy="584775"/>
          </a:xfrm>
          <a:prstGeom prst="rect">
            <a:avLst/>
          </a:prstGeom>
          <a:noFill/>
        </p:spPr>
        <p:txBody>
          <a:bodyPr wrap="square" rtlCol="0">
            <a:spAutoFit/>
          </a:bodyPr>
          <a:lstStyle/>
          <a:p>
            <a:pPr algn="ctr"/>
            <a:r>
              <a:rPr lang="fr-FR" sz="1600" dirty="0"/>
              <a:t>Possiblement plusieurs professeurs travaillant un même indicateur </a:t>
            </a:r>
          </a:p>
        </p:txBody>
      </p:sp>
    </p:spTree>
    <p:extLst>
      <p:ext uri="{BB962C8B-B14F-4D97-AF65-F5344CB8AC3E}">
        <p14:creationId xmlns:p14="http://schemas.microsoft.com/office/powerpoint/2010/main" val="1253731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E6CF5F-5B65-4B5F-AE35-CD36BFDA4A8C}"/>
              </a:ext>
            </a:extLst>
          </p:cNvPr>
          <p:cNvSpPr>
            <a:spLocks noGrp="1"/>
          </p:cNvSpPr>
          <p:nvPr>
            <p:ph type="title"/>
          </p:nvPr>
        </p:nvSpPr>
        <p:spPr/>
        <p:txBody>
          <a:bodyPr>
            <a:normAutofit/>
          </a:bodyPr>
          <a:lstStyle/>
          <a:p>
            <a:r>
              <a:rPr lang="fr-FR" sz="3600" b="1" dirty="0">
                <a:solidFill>
                  <a:schemeClr val="accent1"/>
                </a:solidFill>
              </a:rPr>
              <a:t>Le travail à partir des indicateurs : ex. du premier indicateur de la C3.3. </a:t>
            </a:r>
          </a:p>
        </p:txBody>
      </p:sp>
      <p:sp>
        <p:nvSpPr>
          <p:cNvPr id="3" name="Espace réservé du contenu 2">
            <a:extLst>
              <a:ext uri="{FF2B5EF4-FFF2-40B4-BE49-F238E27FC236}">
                <a16:creationId xmlns:a16="http://schemas.microsoft.com/office/drawing/2014/main" id="{C5EF0A2D-D41D-4205-980A-C27B41290B0E}"/>
              </a:ext>
            </a:extLst>
          </p:cNvPr>
          <p:cNvSpPr>
            <a:spLocks noGrp="1"/>
          </p:cNvSpPr>
          <p:nvPr>
            <p:ph idx="1"/>
          </p:nvPr>
        </p:nvSpPr>
        <p:spPr>
          <a:xfrm>
            <a:off x="838200" y="2275985"/>
            <a:ext cx="6781800" cy="1553893"/>
          </a:xfrm>
        </p:spPr>
        <p:txBody>
          <a:bodyPr>
            <a:normAutofit/>
          </a:bodyPr>
          <a:lstStyle/>
          <a:p>
            <a:pPr marL="0" indent="0">
              <a:buNone/>
            </a:pPr>
            <a:r>
              <a:rPr lang="fr-FR" sz="2000" b="1" i="1" dirty="0"/>
              <a:t>« Analyse de la demande d’animation ou de formation à partir de la demande et du besoin identifié</a:t>
            </a:r>
          </a:p>
          <a:p>
            <a:pPr marL="0" indent="0">
              <a:buNone/>
            </a:pPr>
            <a:endParaRPr lang="fr-FR" sz="2000" b="1" i="1" dirty="0"/>
          </a:p>
          <a:p>
            <a:pPr marL="0" indent="0">
              <a:buNone/>
            </a:pPr>
            <a:r>
              <a:rPr lang="fr-FR" sz="2000" dirty="0"/>
              <a:t>1. Différencier animation et formation</a:t>
            </a:r>
          </a:p>
        </p:txBody>
      </p:sp>
      <p:sp>
        <p:nvSpPr>
          <p:cNvPr id="4" name="ZoneTexte 3">
            <a:extLst>
              <a:ext uri="{FF2B5EF4-FFF2-40B4-BE49-F238E27FC236}">
                <a16:creationId xmlns:a16="http://schemas.microsoft.com/office/drawing/2014/main" id="{FE499CD3-B7D4-4509-B543-A5B4EF9EB146}"/>
              </a:ext>
            </a:extLst>
          </p:cNvPr>
          <p:cNvSpPr txBox="1"/>
          <p:nvPr/>
        </p:nvSpPr>
        <p:spPr>
          <a:xfrm>
            <a:off x="4742414" y="1958268"/>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1 </a:t>
            </a:r>
          </a:p>
        </p:txBody>
      </p:sp>
      <p:sp>
        <p:nvSpPr>
          <p:cNvPr id="5" name="ZoneTexte 4">
            <a:extLst>
              <a:ext uri="{FF2B5EF4-FFF2-40B4-BE49-F238E27FC236}">
                <a16:creationId xmlns:a16="http://schemas.microsoft.com/office/drawing/2014/main" id="{923A1B26-7494-49BC-865F-142AC228F2E5}"/>
              </a:ext>
            </a:extLst>
          </p:cNvPr>
          <p:cNvSpPr txBox="1"/>
          <p:nvPr/>
        </p:nvSpPr>
        <p:spPr>
          <a:xfrm>
            <a:off x="1417427" y="2768753"/>
            <a:ext cx="111373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2 et 2 bis </a:t>
            </a:r>
          </a:p>
        </p:txBody>
      </p:sp>
      <p:sp>
        <p:nvSpPr>
          <p:cNvPr id="6" name="ZoneTexte 5">
            <a:extLst>
              <a:ext uri="{FF2B5EF4-FFF2-40B4-BE49-F238E27FC236}">
                <a16:creationId xmlns:a16="http://schemas.microsoft.com/office/drawing/2014/main" id="{49067892-4F3D-4542-91DC-706205D69F10}"/>
              </a:ext>
            </a:extLst>
          </p:cNvPr>
          <p:cNvSpPr txBox="1"/>
          <p:nvPr/>
        </p:nvSpPr>
        <p:spPr>
          <a:xfrm>
            <a:off x="3123089" y="2768753"/>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FF0000"/>
                </a:solidFill>
                <a:latin typeface="Calibri" panose="020F0502020204030204"/>
              </a:rPr>
              <a:t>3</a:t>
            </a: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 </a:t>
            </a:r>
          </a:p>
        </p:txBody>
      </p:sp>
      <p:sp>
        <p:nvSpPr>
          <p:cNvPr id="8" name="ZoneTexte 7">
            <a:extLst>
              <a:ext uri="{FF2B5EF4-FFF2-40B4-BE49-F238E27FC236}">
                <a16:creationId xmlns:a16="http://schemas.microsoft.com/office/drawing/2014/main" id="{7DDA047A-5E12-44AA-9810-B9C022BF622C}"/>
              </a:ext>
            </a:extLst>
          </p:cNvPr>
          <p:cNvSpPr txBox="1"/>
          <p:nvPr/>
        </p:nvSpPr>
        <p:spPr>
          <a:xfrm>
            <a:off x="1390649" y="1998790"/>
            <a:ext cx="111373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4 et 4 bis  </a:t>
            </a:r>
          </a:p>
        </p:txBody>
      </p:sp>
      <p:sp>
        <p:nvSpPr>
          <p:cNvPr id="10" name="Forme 9">
            <a:extLst>
              <a:ext uri="{FF2B5EF4-FFF2-40B4-BE49-F238E27FC236}">
                <a16:creationId xmlns:a16="http://schemas.microsoft.com/office/drawing/2014/main" id="{1C3BEBCF-EB1F-4B65-82AA-22ECC09F7741}"/>
              </a:ext>
            </a:extLst>
          </p:cNvPr>
          <p:cNvSpPr/>
          <p:nvPr/>
        </p:nvSpPr>
        <p:spPr>
          <a:xfrm rot="18028431" flipV="1">
            <a:off x="7904434" y="3161904"/>
            <a:ext cx="4147783" cy="2368931"/>
          </a:xfrm>
          <a:prstGeom prst="swooshArrow">
            <a:avLst>
              <a:gd name="adj1" fmla="val 25000"/>
              <a:gd name="adj2" fmla="val 25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 name="ZoneTexte 10">
            <a:extLst>
              <a:ext uri="{FF2B5EF4-FFF2-40B4-BE49-F238E27FC236}">
                <a16:creationId xmlns:a16="http://schemas.microsoft.com/office/drawing/2014/main" id="{F4541D07-6843-4177-A5D6-BDBC58C541D6}"/>
              </a:ext>
            </a:extLst>
          </p:cNvPr>
          <p:cNvSpPr txBox="1"/>
          <p:nvPr/>
        </p:nvSpPr>
        <p:spPr>
          <a:xfrm>
            <a:off x="8839200" y="3949148"/>
            <a:ext cx="2650435"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Une montée progressive en compétence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(partie de la compétence)</a:t>
            </a:r>
          </a:p>
        </p:txBody>
      </p:sp>
      <p:sp>
        <p:nvSpPr>
          <p:cNvPr id="9" name="Rectangle 8">
            <a:extLst>
              <a:ext uri="{FF2B5EF4-FFF2-40B4-BE49-F238E27FC236}">
                <a16:creationId xmlns:a16="http://schemas.microsoft.com/office/drawing/2014/main" id="{192F5CCA-181D-475A-945E-FCAB10E0AB81}"/>
              </a:ext>
            </a:extLst>
          </p:cNvPr>
          <p:cNvSpPr/>
          <p:nvPr/>
        </p:nvSpPr>
        <p:spPr>
          <a:xfrm>
            <a:off x="838200" y="4692439"/>
            <a:ext cx="6506218" cy="400110"/>
          </a:xfrm>
          <a:prstGeom prst="rect">
            <a:avLst/>
          </a:prstGeom>
        </p:spPr>
        <p:txBody>
          <a:bodyPr wrap="square">
            <a:spAutoFit/>
          </a:bodyPr>
          <a:lstStyle/>
          <a:p>
            <a:r>
              <a:rPr lang="fr-FR" sz="2000" dirty="0"/>
              <a:t>3. Identification du besoin à partir de la demande exprimée</a:t>
            </a:r>
          </a:p>
        </p:txBody>
      </p:sp>
      <p:sp>
        <p:nvSpPr>
          <p:cNvPr id="13" name="Rectangle 12">
            <a:extLst>
              <a:ext uri="{FF2B5EF4-FFF2-40B4-BE49-F238E27FC236}">
                <a16:creationId xmlns:a16="http://schemas.microsoft.com/office/drawing/2014/main" id="{A9C3E9E9-1CB0-4E30-8247-0DEF8C94A147}"/>
              </a:ext>
            </a:extLst>
          </p:cNvPr>
          <p:cNvSpPr/>
          <p:nvPr/>
        </p:nvSpPr>
        <p:spPr>
          <a:xfrm>
            <a:off x="838635" y="6020064"/>
            <a:ext cx="6497228" cy="400110"/>
          </a:xfrm>
          <a:prstGeom prst="rect">
            <a:avLst/>
          </a:prstGeom>
        </p:spPr>
        <p:txBody>
          <a:bodyPr wrap="none">
            <a:spAutoFit/>
          </a:bodyPr>
          <a:lstStyle/>
          <a:p>
            <a:r>
              <a:rPr lang="fr-FR" sz="2000" i="1" dirty="0"/>
              <a:t>5. Articulation de l’ensemble des composantes de l’indicateur</a:t>
            </a:r>
          </a:p>
        </p:txBody>
      </p:sp>
      <p:sp>
        <p:nvSpPr>
          <p:cNvPr id="14" name="Rectangle 13">
            <a:extLst>
              <a:ext uri="{FF2B5EF4-FFF2-40B4-BE49-F238E27FC236}">
                <a16:creationId xmlns:a16="http://schemas.microsoft.com/office/drawing/2014/main" id="{68C6612C-E5E6-42A6-90C8-D380E9C6C8D3}"/>
              </a:ext>
            </a:extLst>
          </p:cNvPr>
          <p:cNvSpPr/>
          <p:nvPr/>
        </p:nvSpPr>
        <p:spPr>
          <a:xfrm>
            <a:off x="838201" y="3830495"/>
            <a:ext cx="2448338" cy="984885"/>
          </a:xfrm>
          <a:prstGeom prst="rect">
            <a:avLst/>
          </a:prstGeom>
        </p:spPr>
        <p:txBody>
          <a:bodyPr wrap="square">
            <a:spAutoFit/>
          </a:bodyPr>
          <a:lstStyle/>
          <a:p>
            <a:r>
              <a:rPr lang="fr-FR" sz="2000" dirty="0"/>
              <a:t>2. Repérage d’une demande d’animation</a:t>
            </a:r>
          </a:p>
          <a:p>
            <a:endParaRPr lang="fr-FR" dirty="0"/>
          </a:p>
        </p:txBody>
      </p:sp>
      <p:sp>
        <p:nvSpPr>
          <p:cNvPr id="15" name="ZoneTexte 14">
            <a:extLst>
              <a:ext uri="{FF2B5EF4-FFF2-40B4-BE49-F238E27FC236}">
                <a16:creationId xmlns:a16="http://schemas.microsoft.com/office/drawing/2014/main" id="{9E278466-EC1B-4004-8FD5-E7152B1DFD1A}"/>
              </a:ext>
            </a:extLst>
          </p:cNvPr>
          <p:cNvSpPr txBox="1"/>
          <p:nvPr/>
        </p:nvSpPr>
        <p:spPr>
          <a:xfrm>
            <a:off x="3686653" y="3853926"/>
            <a:ext cx="2668111" cy="984885"/>
          </a:xfrm>
          <a:prstGeom prst="rect">
            <a:avLst/>
          </a:prstGeom>
          <a:noFill/>
        </p:spPr>
        <p:txBody>
          <a:bodyPr wrap="square" rtlCol="0">
            <a:spAutoFit/>
          </a:bodyPr>
          <a:lstStyle/>
          <a:p>
            <a:r>
              <a:rPr lang="fr-FR" sz="2000" dirty="0"/>
              <a:t>2 bis. Repérage d’une demande de formation</a:t>
            </a:r>
          </a:p>
          <a:p>
            <a:endParaRPr lang="fr-FR" dirty="0"/>
          </a:p>
        </p:txBody>
      </p:sp>
      <p:sp>
        <p:nvSpPr>
          <p:cNvPr id="16" name="Rectangle 15">
            <a:extLst>
              <a:ext uri="{FF2B5EF4-FFF2-40B4-BE49-F238E27FC236}">
                <a16:creationId xmlns:a16="http://schemas.microsoft.com/office/drawing/2014/main" id="{3C6F249D-3F78-4214-887E-3E3FA98FA1A8}"/>
              </a:ext>
            </a:extLst>
          </p:cNvPr>
          <p:cNvSpPr/>
          <p:nvPr/>
        </p:nvSpPr>
        <p:spPr>
          <a:xfrm>
            <a:off x="838200" y="5223176"/>
            <a:ext cx="2848453" cy="707886"/>
          </a:xfrm>
          <a:prstGeom prst="rect">
            <a:avLst/>
          </a:prstGeom>
        </p:spPr>
        <p:txBody>
          <a:bodyPr wrap="square">
            <a:spAutoFit/>
          </a:bodyPr>
          <a:lstStyle/>
          <a:p>
            <a:r>
              <a:rPr lang="fr-FR" sz="2000" dirty="0"/>
              <a:t>4. Analyse de la demande d’animation</a:t>
            </a:r>
          </a:p>
        </p:txBody>
      </p:sp>
      <p:sp>
        <p:nvSpPr>
          <p:cNvPr id="17" name="Rectangle 16">
            <a:extLst>
              <a:ext uri="{FF2B5EF4-FFF2-40B4-BE49-F238E27FC236}">
                <a16:creationId xmlns:a16="http://schemas.microsoft.com/office/drawing/2014/main" id="{5D0113FD-606A-43D2-90D1-EE86D92DF51F}"/>
              </a:ext>
            </a:extLst>
          </p:cNvPr>
          <p:cNvSpPr/>
          <p:nvPr/>
        </p:nvSpPr>
        <p:spPr>
          <a:xfrm>
            <a:off x="3813379" y="5223176"/>
            <a:ext cx="2848453" cy="707886"/>
          </a:xfrm>
          <a:prstGeom prst="rect">
            <a:avLst/>
          </a:prstGeom>
        </p:spPr>
        <p:txBody>
          <a:bodyPr wrap="square">
            <a:spAutoFit/>
          </a:bodyPr>
          <a:lstStyle/>
          <a:p>
            <a:r>
              <a:rPr lang="fr-FR" sz="2000" dirty="0"/>
              <a:t>4 bis. Analyse de la demande de formation</a:t>
            </a:r>
          </a:p>
        </p:txBody>
      </p:sp>
    </p:spTree>
    <p:extLst>
      <p:ext uri="{BB962C8B-B14F-4D97-AF65-F5344CB8AC3E}">
        <p14:creationId xmlns:p14="http://schemas.microsoft.com/office/powerpoint/2010/main" val="1125778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6AE069-EDD6-40E2-8E60-2458CEC46F3C}"/>
              </a:ext>
            </a:extLst>
          </p:cNvPr>
          <p:cNvSpPr>
            <a:spLocks noGrp="1"/>
          </p:cNvSpPr>
          <p:nvPr>
            <p:ph type="title"/>
          </p:nvPr>
        </p:nvSpPr>
        <p:spPr/>
        <p:txBody>
          <a:bodyPr>
            <a:normAutofit/>
          </a:bodyPr>
          <a:lstStyle/>
          <a:p>
            <a:r>
              <a:rPr lang="fr-FR" sz="3600" b="1" dirty="0">
                <a:solidFill>
                  <a:schemeClr val="accent1"/>
                </a:solidFill>
              </a:rPr>
              <a:t>Les savoirs associés au service de la construction de la compétence</a:t>
            </a:r>
          </a:p>
        </p:txBody>
      </p:sp>
      <p:sp>
        <p:nvSpPr>
          <p:cNvPr id="4" name="ZoneTexte 3">
            <a:extLst>
              <a:ext uri="{FF2B5EF4-FFF2-40B4-BE49-F238E27FC236}">
                <a16:creationId xmlns:a16="http://schemas.microsoft.com/office/drawing/2014/main" id="{E52A5EC6-2C06-4BE1-8192-526EC39679BE}"/>
              </a:ext>
            </a:extLst>
          </p:cNvPr>
          <p:cNvSpPr txBox="1"/>
          <p:nvPr/>
        </p:nvSpPr>
        <p:spPr>
          <a:xfrm>
            <a:off x="1033669" y="1901413"/>
            <a:ext cx="2531165" cy="1200329"/>
          </a:xfrm>
          <a:prstGeom prst="rect">
            <a:avLst/>
          </a:prstGeom>
          <a:noFill/>
        </p:spPr>
        <p:txBody>
          <a:bodyPr wrap="square" rtlCol="0">
            <a:spAutoFit/>
          </a:bodyPr>
          <a:lstStyle/>
          <a:p>
            <a:pPr algn="ctr"/>
            <a:r>
              <a:rPr lang="fr-FR" sz="2400" b="1" dirty="0"/>
              <a:t>Animation et formation en vie quotidienne</a:t>
            </a:r>
          </a:p>
        </p:txBody>
      </p:sp>
      <p:sp>
        <p:nvSpPr>
          <p:cNvPr id="5" name="ZoneTexte 4">
            <a:extLst>
              <a:ext uri="{FF2B5EF4-FFF2-40B4-BE49-F238E27FC236}">
                <a16:creationId xmlns:a16="http://schemas.microsoft.com/office/drawing/2014/main" id="{4EAA5EB5-E6CB-41F8-ABEB-AD8FFECF85E6}"/>
              </a:ext>
            </a:extLst>
          </p:cNvPr>
          <p:cNvSpPr txBox="1"/>
          <p:nvPr/>
        </p:nvSpPr>
        <p:spPr>
          <a:xfrm>
            <a:off x="7547113" y="1901413"/>
            <a:ext cx="2531165" cy="830997"/>
          </a:xfrm>
          <a:prstGeom prst="rect">
            <a:avLst/>
          </a:prstGeom>
          <a:noFill/>
        </p:spPr>
        <p:txBody>
          <a:bodyPr wrap="square" rtlCol="0">
            <a:spAutoFit/>
          </a:bodyPr>
          <a:lstStyle/>
          <a:p>
            <a:pPr algn="ctr"/>
            <a:r>
              <a:rPr lang="fr-FR" sz="2400" b="1" dirty="0"/>
              <a:t>Connaissance des publics</a:t>
            </a:r>
          </a:p>
        </p:txBody>
      </p:sp>
      <p:sp>
        <p:nvSpPr>
          <p:cNvPr id="6" name="ZoneTexte 5">
            <a:extLst>
              <a:ext uri="{FF2B5EF4-FFF2-40B4-BE49-F238E27FC236}">
                <a16:creationId xmlns:a16="http://schemas.microsoft.com/office/drawing/2014/main" id="{0BE675C5-04E1-493E-B56A-6AAAAEEBE5EE}"/>
              </a:ext>
            </a:extLst>
          </p:cNvPr>
          <p:cNvSpPr txBox="1"/>
          <p:nvPr/>
        </p:nvSpPr>
        <p:spPr>
          <a:xfrm>
            <a:off x="1033669" y="3955774"/>
            <a:ext cx="2531165" cy="830997"/>
          </a:xfrm>
          <a:prstGeom prst="rect">
            <a:avLst/>
          </a:prstGeom>
          <a:noFill/>
        </p:spPr>
        <p:txBody>
          <a:bodyPr wrap="square" rtlCol="0">
            <a:spAutoFit/>
          </a:bodyPr>
          <a:lstStyle/>
          <a:p>
            <a:pPr algn="ctr"/>
            <a:r>
              <a:rPr lang="fr-FR" sz="2400" b="1" dirty="0"/>
              <a:t>Méthodologie de projet</a:t>
            </a:r>
          </a:p>
        </p:txBody>
      </p:sp>
      <p:sp>
        <p:nvSpPr>
          <p:cNvPr id="7" name="ZoneTexte 6">
            <a:extLst>
              <a:ext uri="{FF2B5EF4-FFF2-40B4-BE49-F238E27FC236}">
                <a16:creationId xmlns:a16="http://schemas.microsoft.com/office/drawing/2014/main" id="{FC57D62C-A590-4639-8407-2E4347E6749F}"/>
              </a:ext>
            </a:extLst>
          </p:cNvPr>
          <p:cNvSpPr txBox="1"/>
          <p:nvPr/>
        </p:nvSpPr>
        <p:spPr>
          <a:xfrm>
            <a:off x="4889477" y="5240543"/>
            <a:ext cx="2531165" cy="1200329"/>
          </a:xfrm>
          <a:prstGeom prst="rect">
            <a:avLst/>
          </a:prstGeom>
          <a:noFill/>
        </p:spPr>
        <p:txBody>
          <a:bodyPr wrap="square" rtlCol="0">
            <a:spAutoFit/>
          </a:bodyPr>
          <a:lstStyle/>
          <a:p>
            <a:pPr algn="ctr"/>
            <a:r>
              <a:rPr lang="fr-FR" sz="2400" b="1" dirty="0"/>
              <a:t>Design de communication visuelle</a:t>
            </a:r>
          </a:p>
        </p:txBody>
      </p:sp>
      <p:sp>
        <p:nvSpPr>
          <p:cNvPr id="8" name="ZoneTexte 7">
            <a:extLst>
              <a:ext uri="{FF2B5EF4-FFF2-40B4-BE49-F238E27FC236}">
                <a16:creationId xmlns:a16="http://schemas.microsoft.com/office/drawing/2014/main" id="{1B174616-7852-4718-8D0A-B699E3C9B1E3}"/>
              </a:ext>
            </a:extLst>
          </p:cNvPr>
          <p:cNvSpPr txBox="1"/>
          <p:nvPr/>
        </p:nvSpPr>
        <p:spPr>
          <a:xfrm>
            <a:off x="7547113" y="3955773"/>
            <a:ext cx="2531165" cy="830997"/>
          </a:xfrm>
          <a:prstGeom prst="rect">
            <a:avLst/>
          </a:prstGeom>
          <a:noFill/>
        </p:spPr>
        <p:txBody>
          <a:bodyPr wrap="square" rtlCol="0">
            <a:spAutoFit/>
          </a:bodyPr>
          <a:lstStyle/>
          <a:p>
            <a:pPr algn="ctr"/>
            <a:r>
              <a:rPr lang="fr-FR" sz="2400" b="1" dirty="0"/>
              <a:t>Gestion d’une action, d’un projet</a:t>
            </a:r>
          </a:p>
        </p:txBody>
      </p:sp>
      <p:sp>
        <p:nvSpPr>
          <p:cNvPr id="9" name="Ellipse 8">
            <a:extLst>
              <a:ext uri="{FF2B5EF4-FFF2-40B4-BE49-F238E27FC236}">
                <a16:creationId xmlns:a16="http://schemas.microsoft.com/office/drawing/2014/main" id="{696F6936-CC3C-4B20-94A3-51D5EB875EDC}"/>
              </a:ext>
            </a:extLst>
          </p:cNvPr>
          <p:cNvSpPr/>
          <p:nvPr/>
        </p:nvSpPr>
        <p:spPr>
          <a:xfrm>
            <a:off x="4479235" y="3008243"/>
            <a:ext cx="2213113" cy="1643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6 compétences du bloc 3</a:t>
            </a:r>
          </a:p>
        </p:txBody>
      </p:sp>
      <p:cxnSp>
        <p:nvCxnSpPr>
          <p:cNvPr id="11" name="Connecteur droit avec flèche 10">
            <a:extLst>
              <a:ext uri="{FF2B5EF4-FFF2-40B4-BE49-F238E27FC236}">
                <a16:creationId xmlns:a16="http://schemas.microsoft.com/office/drawing/2014/main" id="{3FD3110C-F41B-41BE-8A60-B78EE7A6ED29}"/>
              </a:ext>
            </a:extLst>
          </p:cNvPr>
          <p:cNvCxnSpPr>
            <a:stCxn id="4" idx="3"/>
            <a:endCxn id="9" idx="1"/>
          </p:cNvCxnSpPr>
          <p:nvPr/>
        </p:nvCxnSpPr>
        <p:spPr>
          <a:xfrm>
            <a:off x="3564834" y="2501578"/>
            <a:ext cx="1238504" cy="7473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E94F39CA-67CD-4966-B5E0-80AAA3BC640A}"/>
              </a:ext>
            </a:extLst>
          </p:cNvPr>
          <p:cNvCxnSpPr/>
          <p:nvPr/>
        </p:nvCxnSpPr>
        <p:spPr>
          <a:xfrm flipV="1">
            <a:off x="3564834" y="4068417"/>
            <a:ext cx="914401" cy="1722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a:extLst>
              <a:ext uri="{FF2B5EF4-FFF2-40B4-BE49-F238E27FC236}">
                <a16:creationId xmlns:a16="http://schemas.microsoft.com/office/drawing/2014/main" id="{E7A71BF7-0161-4E65-A77C-C98DC6CCA008}"/>
              </a:ext>
            </a:extLst>
          </p:cNvPr>
          <p:cNvCxnSpPr>
            <a:cxnSpLocks/>
          </p:cNvCxnSpPr>
          <p:nvPr/>
        </p:nvCxnSpPr>
        <p:spPr>
          <a:xfrm flipH="1" flipV="1">
            <a:off x="5555973" y="4703831"/>
            <a:ext cx="1" cy="5367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38E1DD89-2930-45D8-A94C-7EF21C0B2CDD}"/>
              </a:ext>
            </a:extLst>
          </p:cNvPr>
          <p:cNvCxnSpPr>
            <a:cxnSpLocks/>
            <a:stCxn id="8" idx="1"/>
          </p:cNvCxnSpPr>
          <p:nvPr/>
        </p:nvCxnSpPr>
        <p:spPr>
          <a:xfrm flipH="1" flipV="1">
            <a:off x="6745356" y="4154556"/>
            <a:ext cx="801757" cy="2167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a:extLst>
              <a:ext uri="{FF2B5EF4-FFF2-40B4-BE49-F238E27FC236}">
                <a16:creationId xmlns:a16="http://schemas.microsoft.com/office/drawing/2014/main" id="{6DBBD1C0-F6A8-4AC8-BEB6-7B6E003B3FB2}"/>
              </a:ext>
            </a:extLst>
          </p:cNvPr>
          <p:cNvCxnSpPr>
            <a:stCxn id="5" idx="1"/>
          </p:cNvCxnSpPr>
          <p:nvPr/>
        </p:nvCxnSpPr>
        <p:spPr>
          <a:xfrm flipH="1">
            <a:off x="6294783" y="2316912"/>
            <a:ext cx="1252330" cy="784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8817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76F91E-E7D3-4832-8CAB-2010DE626D45}"/>
              </a:ext>
            </a:extLst>
          </p:cNvPr>
          <p:cNvSpPr>
            <a:spLocks noGrp="1"/>
          </p:cNvSpPr>
          <p:nvPr>
            <p:ph type="title"/>
          </p:nvPr>
        </p:nvSpPr>
        <p:spPr>
          <a:xfrm>
            <a:off x="838199" y="2766218"/>
            <a:ext cx="10810461" cy="1325563"/>
          </a:xfrm>
        </p:spPr>
        <p:txBody>
          <a:bodyPr>
            <a:normAutofit/>
          </a:bodyPr>
          <a:lstStyle/>
          <a:p>
            <a:pPr algn="ctr"/>
            <a:r>
              <a:rPr lang="fr-FR" sz="3600" b="1" dirty="0">
                <a:solidFill>
                  <a:schemeClr val="accent1"/>
                </a:solidFill>
              </a:rPr>
              <a:t>Quels sont les attendus de l’épreuve E4 </a:t>
            </a:r>
            <a:br>
              <a:rPr lang="fr-FR" sz="3600" b="1" dirty="0">
                <a:solidFill>
                  <a:schemeClr val="accent1"/>
                </a:solidFill>
              </a:rPr>
            </a:br>
            <a:r>
              <a:rPr lang="fr-FR" sz="3600" b="1" dirty="0">
                <a:solidFill>
                  <a:schemeClr val="accent1"/>
                </a:solidFill>
              </a:rPr>
              <a:t>« Communication professionnelle – animation d’équipe » ? </a:t>
            </a:r>
          </a:p>
        </p:txBody>
      </p:sp>
    </p:spTree>
    <p:extLst>
      <p:ext uri="{BB962C8B-B14F-4D97-AF65-F5344CB8AC3E}">
        <p14:creationId xmlns:p14="http://schemas.microsoft.com/office/powerpoint/2010/main" val="30318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a:solidFill>
                  <a:schemeClr val="accent1"/>
                </a:solidFill>
              </a:rPr>
              <a:t>Des activités à la logique du référentiel</a:t>
            </a:r>
          </a:p>
        </p:txBody>
      </p:sp>
      <p:sp>
        <p:nvSpPr>
          <p:cNvPr id="3" name="Espace réservé du contenu 2"/>
          <p:cNvSpPr>
            <a:spLocks noGrp="1"/>
          </p:cNvSpPr>
          <p:nvPr>
            <p:ph idx="1"/>
          </p:nvPr>
        </p:nvSpPr>
        <p:spPr>
          <a:xfrm>
            <a:off x="557036" y="1410877"/>
            <a:ext cx="10515600" cy="4351338"/>
          </a:xfrm>
        </p:spPr>
        <p:txBody>
          <a:bodyPr/>
          <a:lstStyle/>
          <a:p>
            <a:pPr marL="0" indent="0">
              <a:buNone/>
            </a:pPr>
            <a:r>
              <a:rPr lang="fr-FR" sz="2400" i="1" dirty="0"/>
              <a:t>Démarche de rédaction d’un référentiel : partir des activités pour identifier les compétences.</a:t>
            </a:r>
          </a:p>
          <a:p>
            <a:endParaRPr lang="fr-FR" dirty="0"/>
          </a:p>
        </p:txBody>
      </p:sp>
      <p:sp>
        <p:nvSpPr>
          <p:cNvPr id="5" name="Organigramme : Connecteur 4"/>
          <p:cNvSpPr/>
          <p:nvPr/>
        </p:nvSpPr>
        <p:spPr>
          <a:xfrm>
            <a:off x="272716" y="2302928"/>
            <a:ext cx="2708733" cy="2581510"/>
          </a:xfrm>
          <a:prstGeom prst="flowChartConnector">
            <a:avLst/>
          </a:prstGeom>
          <a:solidFill>
            <a:schemeClr val="accent5"/>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1- Repérer les  activités professionnelles formant un ensemble cohérent </a:t>
            </a:r>
          </a:p>
        </p:txBody>
      </p:sp>
      <p:sp>
        <p:nvSpPr>
          <p:cNvPr id="4" name="Rectangle 3"/>
          <p:cNvSpPr/>
          <p:nvPr/>
        </p:nvSpPr>
        <p:spPr>
          <a:xfrm>
            <a:off x="3224450" y="2302928"/>
            <a:ext cx="2286000" cy="2581509"/>
          </a:xfrm>
          <a:prstGeom prst="rect">
            <a:avLst/>
          </a:prstGeom>
          <a:solidFill>
            <a:schemeClr val="accent5"/>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 – Identifier les compétences nécessaires à la conduite de ces activités</a:t>
            </a:r>
          </a:p>
        </p:txBody>
      </p:sp>
      <p:sp>
        <p:nvSpPr>
          <p:cNvPr id="7" name="Rectangle 6"/>
          <p:cNvSpPr/>
          <p:nvPr/>
        </p:nvSpPr>
        <p:spPr>
          <a:xfrm>
            <a:off x="5684162" y="2302928"/>
            <a:ext cx="1794327" cy="2581509"/>
          </a:xfrm>
          <a:prstGeom prst="rect">
            <a:avLst/>
          </a:prstGeom>
          <a:solidFill>
            <a:schemeClr val="accent5"/>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3 – Repérer les SA  permettant de développer les compétences de ce BC</a:t>
            </a:r>
          </a:p>
        </p:txBody>
      </p:sp>
      <p:sp>
        <p:nvSpPr>
          <p:cNvPr id="9" name="ZoneTexte 8"/>
          <p:cNvSpPr txBox="1"/>
          <p:nvPr/>
        </p:nvSpPr>
        <p:spPr>
          <a:xfrm>
            <a:off x="272716" y="5077791"/>
            <a:ext cx="2708733" cy="369332"/>
          </a:xfrm>
          <a:prstGeom prst="rect">
            <a:avLst/>
          </a:prstGeom>
          <a:noFill/>
          <a:ln>
            <a:solidFill>
              <a:srgbClr val="7030A0"/>
            </a:solidFill>
          </a:ln>
        </p:spPr>
        <p:txBody>
          <a:bodyPr wrap="square" rtlCol="0">
            <a:spAutoFit/>
          </a:bodyPr>
          <a:lstStyle/>
          <a:p>
            <a:r>
              <a:rPr lang="fr-FR" dirty="0"/>
              <a:t>Fonction</a:t>
            </a:r>
          </a:p>
        </p:txBody>
      </p:sp>
      <p:sp>
        <p:nvSpPr>
          <p:cNvPr id="10" name="ZoneTexte 9"/>
          <p:cNvSpPr txBox="1"/>
          <p:nvPr/>
        </p:nvSpPr>
        <p:spPr>
          <a:xfrm>
            <a:off x="3224450" y="5077791"/>
            <a:ext cx="2286000" cy="369332"/>
          </a:xfrm>
          <a:prstGeom prst="rect">
            <a:avLst/>
          </a:prstGeom>
          <a:noFill/>
          <a:ln>
            <a:solidFill>
              <a:srgbClr val="7030A0"/>
            </a:solidFill>
          </a:ln>
        </p:spPr>
        <p:txBody>
          <a:bodyPr wrap="square" rtlCol="0">
            <a:spAutoFit/>
          </a:bodyPr>
          <a:lstStyle/>
          <a:p>
            <a:r>
              <a:rPr lang="fr-FR" dirty="0"/>
              <a:t>Bloc de compétences</a:t>
            </a:r>
          </a:p>
        </p:txBody>
      </p:sp>
      <p:sp>
        <p:nvSpPr>
          <p:cNvPr id="11" name="ZoneTexte 10"/>
          <p:cNvSpPr txBox="1"/>
          <p:nvPr/>
        </p:nvSpPr>
        <p:spPr>
          <a:xfrm>
            <a:off x="5684161" y="5077791"/>
            <a:ext cx="1794327" cy="369332"/>
          </a:xfrm>
          <a:prstGeom prst="rect">
            <a:avLst/>
          </a:prstGeom>
          <a:noFill/>
          <a:ln>
            <a:solidFill>
              <a:srgbClr val="7030A0"/>
            </a:solidFill>
          </a:ln>
        </p:spPr>
        <p:txBody>
          <a:bodyPr wrap="square" rtlCol="0">
            <a:spAutoFit/>
          </a:bodyPr>
          <a:lstStyle/>
          <a:p>
            <a:r>
              <a:rPr lang="fr-FR" dirty="0"/>
              <a:t>Savoirs associés</a:t>
            </a:r>
          </a:p>
        </p:txBody>
      </p:sp>
      <p:sp>
        <p:nvSpPr>
          <p:cNvPr id="12" name="Rectangle 11"/>
          <p:cNvSpPr/>
          <p:nvPr/>
        </p:nvSpPr>
        <p:spPr>
          <a:xfrm>
            <a:off x="7652201" y="2302928"/>
            <a:ext cx="1794327" cy="2581509"/>
          </a:xfrm>
          <a:prstGeom prst="rect">
            <a:avLst/>
          </a:prstGeom>
          <a:solidFill>
            <a:schemeClr val="accent5"/>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4 – Prévoir la certification du bloc de compétences</a:t>
            </a:r>
          </a:p>
        </p:txBody>
      </p:sp>
      <p:sp>
        <p:nvSpPr>
          <p:cNvPr id="13" name="ZoneTexte 12"/>
          <p:cNvSpPr txBox="1"/>
          <p:nvPr/>
        </p:nvSpPr>
        <p:spPr>
          <a:xfrm>
            <a:off x="7652201" y="5077791"/>
            <a:ext cx="1794327" cy="369332"/>
          </a:xfrm>
          <a:prstGeom prst="rect">
            <a:avLst/>
          </a:prstGeom>
          <a:noFill/>
          <a:ln>
            <a:solidFill>
              <a:srgbClr val="7030A0"/>
            </a:solidFill>
          </a:ln>
        </p:spPr>
        <p:txBody>
          <a:bodyPr wrap="square" rtlCol="0">
            <a:spAutoFit/>
          </a:bodyPr>
          <a:lstStyle/>
          <a:p>
            <a:r>
              <a:rPr lang="fr-FR" dirty="0"/>
              <a:t>Epreuve</a:t>
            </a:r>
          </a:p>
        </p:txBody>
      </p:sp>
      <p:sp>
        <p:nvSpPr>
          <p:cNvPr id="14" name="Double vague 13"/>
          <p:cNvSpPr/>
          <p:nvPr/>
        </p:nvSpPr>
        <p:spPr>
          <a:xfrm>
            <a:off x="8550442" y="4177624"/>
            <a:ext cx="3641558" cy="577939"/>
          </a:xfrm>
          <a:prstGeom prst="doubleWave">
            <a:avLst/>
          </a:prstGeom>
          <a:solidFill>
            <a:srgbClr val="92D05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épreuve spécifique à chaque BC</a:t>
            </a:r>
          </a:p>
        </p:txBody>
      </p:sp>
      <p:sp>
        <p:nvSpPr>
          <p:cNvPr id="6" name="ZoneTexte 5">
            <a:extLst>
              <a:ext uri="{FF2B5EF4-FFF2-40B4-BE49-F238E27FC236}">
                <a16:creationId xmlns:a16="http://schemas.microsoft.com/office/drawing/2014/main" id="{1C4A40FC-D81F-4F0A-8362-52F09C48FD44}"/>
              </a:ext>
            </a:extLst>
          </p:cNvPr>
          <p:cNvSpPr txBox="1"/>
          <p:nvPr/>
        </p:nvSpPr>
        <p:spPr>
          <a:xfrm>
            <a:off x="3221996" y="5669882"/>
            <a:ext cx="2286000" cy="923330"/>
          </a:xfrm>
          <a:prstGeom prst="rect">
            <a:avLst/>
          </a:prstGeom>
          <a:noFill/>
        </p:spPr>
        <p:txBody>
          <a:bodyPr wrap="square" rtlCol="0">
            <a:spAutoFit/>
          </a:bodyPr>
          <a:lstStyle/>
          <a:p>
            <a:pPr algn="ctr"/>
            <a:r>
              <a:rPr lang="fr-FR" b="1" dirty="0">
                <a:solidFill>
                  <a:srgbClr val="FF0000"/>
                </a:solidFill>
              </a:rPr>
              <a:t>Entrée dans les enseignements par les compétences </a:t>
            </a:r>
          </a:p>
        </p:txBody>
      </p:sp>
      <p:sp>
        <p:nvSpPr>
          <p:cNvPr id="8" name="ZoneTexte 7">
            <a:extLst>
              <a:ext uri="{FF2B5EF4-FFF2-40B4-BE49-F238E27FC236}">
                <a16:creationId xmlns:a16="http://schemas.microsoft.com/office/drawing/2014/main" id="{45FFD34B-F661-4C0F-A149-F54A5FF772A2}"/>
              </a:ext>
            </a:extLst>
          </p:cNvPr>
          <p:cNvSpPr txBox="1"/>
          <p:nvPr/>
        </p:nvSpPr>
        <p:spPr>
          <a:xfrm>
            <a:off x="5684161" y="5820199"/>
            <a:ext cx="1968040" cy="646331"/>
          </a:xfrm>
          <a:prstGeom prst="rect">
            <a:avLst/>
          </a:prstGeom>
          <a:noFill/>
        </p:spPr>
        <p:txBody>
          <a:bodyPr wrap="square" rtlCol="0">
            <a:spAutoFit/>
          </a:bodyPr>
          <a:lstStyle/>
          <a:p>
            <a:r>
              <a:rPr lang="fr-FR" b="1" dirty="0">
                <a:solidFill>
                  <a:srgbClr val="FF0000"/>
                </a:solidFill>
              </a:rPr>
              <a:t>SA au service des compétences </a:t>
            </a:r>
          </a:p>
        </p:txBody>
      </p:sp>
      <p:sp>
        <p:nvSpPr>
          <p:cNvPr id="15" name="ZoneTexte 14">
            <a:extLst>
              <a:ext uri="{FF2B5EF4-FFF2-40B4-BE49-F238E27FC236}">
                <a16:creationId xmlns:a16="http://schemas.microsoft.com/office/drawing/2014/main" id="{86EDDA21-AA13-44C7-9B14-30330A1353BF}"/>
              </a:ext>
            </a:extLst>
          </p:cNvPr>
          <p:cNvSpPr txBox="1"/>
          <p:nvPr/>
        </p:nvSpPr>
        <p:spPr>
          <a:xfrm>
            <a:off x="7805530" y="5681699"/>
            <a:ext cx="1640998" cy="923330"/>
          </a:xfrm>
          <a:prstGeom prst="rect">
            <a:avLst/>
          </a:prstGeom>
          <a:noFill/>
        </p:spPr>
        <p:txBody>
          <a:bodyPr wrap="square" rtlCol="0">
            <a:spAutoFit/>
          </a:bodyPr>
          <a:lstStyle/>
          <a:p>
            <a:r>
              <a:rPr lang="fr-FR" b="1" dirty="0">
                <a:solidFill>
                  <a:srgbClr val="FF0000"/>
                </a:solidFill>
              </a:rPr>
              <a:t>Certification du bloc de compétences </a:t>
            </a:r>
          </a:p>
        </p:txBody>
      </p:sp>
      <p:sp>
        <p:nvSpPr>
          <p:cNvPr id="16" name="Flèche : virage 15">
            <a:extLst>
              <a:ext uri="{FF2B5EF4-FFF2-40B4-BE49-F238E27FC236}">
                <a16:creationId xmlns:a16="http://schemas.microsoft.com/office/drawing/2014/main" id="{2705C245-D9F1-4998-9A6D-96D7608CE0F9}"/>
              </a:ext>
            </a:extLst>
          </p:cNvPr>
          <p:cNvSpPr/>
          <p:nvPr/>
        </p:nvSpPr>
        <p:spPr>
          <a:xfrm rot="10800000">
            <a:off x="9587110" y="4781908"/>
            <a:ext cx="1626108" cy="1710967"/>
          </a:xfrm>
          <a:prstGeom prst="ben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29204102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8897" y="365126"/>
            <a:ext cx="11432529" cy="1021224"/>
          </a:xfrm>
        </p:spPr>
        <p:txBody>
          <a:bodyPr>
            <a:normAutofit/>
          </a:bodyPr>
          <a:lstStyle/>
          <a:p>
            <a:pPr algn="ctr"/>
            <a:r>
              <a:rPr lang="fr-FR" sz="3600" b="1" dirty="0">
                <a:solidFill>
                  <a:schemeClr val="accent1"/>
                </a:solidFill>
              </a:rPr>
              <a:t>E4 : Communication professionnelle - animation d’équipe</a:t>
            </a:r>
          </a:p>
        </p:txBody>
      </p:sp>
      <p:sp>
        <p:nvSpPr>
          <p:cNvPr id="3" name="Espace réservé du contenu 2"/>
          <p:cNvSpPr>
            <a:spLocks noGrp="1"/>
          </p:cNvSpPr>
          <p:nvPr>
            <p:ph idx="1"/>
          </p:nvPr>
        </p:nvSpPr>
        <p:spPr>
          <a:xfrm>
            <a:off x="308897" y="1386349"/>
            <a:ext cx="6220560" cy="5106525"/>
          </a:xfrm>
          <a:ln>
            <a:solidFill>
              <a:srgbClr val="00B0F0"/>
            </a:solidFill>
          </a:ln>
        </p:spPr>
        <p:txBody>
          <a:bodyPr>
            <a:normAutofit fontScale="92500" lnSpcReduction="20000"/>
          </a:bodyPr>
          <a:lstStyle/>
          <a:p>
            <a:pPr marL="0" indent="0">
              <a:buNone/>
            </a:pPr>
            <a:r>
              <a:rPr lang="fr-FR" sz="1800" b="1" u="sng" dirty="0"/>
              <a:t>Finalités de l’épreuve  </a:t>
            </a:r>
            <a:endParaRPr lang="fr-FR" sz="1800" u="sng" dirty="0"/>
          </a:p>
          <a:p>
            <a:pPr marL="0" indent="0">
              <a:buNone/>
            </a:pPr>
            <a:r>
              <a:rPr lang="fr-FR" sz="1900" dirty="0"/>
              <a:t>Evaluer : </a:t>
            </a:r>
          </a:p>
          <a:p>
            <a:pPr lvl="0">
              <a:lnSpc>
                <a:spcPct val="110000"/>
              </a:lnSpc>
            </a:pPr>
            <a:r>
              <a:rPr lang="fr-FR" sz="1900" dirty="0"/>
              <a:t>L’aptitude du candidat à analyser une situation de communication et à concevoir, réaliser et mettre en place une communication adaptée au public cible, professionnel ou usager</a:t>
            </a:r>
          </a:p>
          <a:p>
            <a:pPr>
              <a:lnSpc>
                <a:spcPct val="110000"/>
              </a:lnSpc>
            </a:pPr>
            <a:r>
              <a:rPr lang="fr-FR" sz="1900" dirty="0"/>
              <a:t>La capacité du candidat à utiliser l’outil numérique au service de la communication professionnelle et de la gestion d’équipe</a:t>
            </a:r>
          </a:p>
          <a:p>
            <a:pPr>
              <a:lnSpc>
                <a:spcPct val="110000"/>
              </a:lnSpc>
            </a:pPr>
            <a:r>
              <a:rPr lang="fr-FR" sz="1900" dirty="0"/>
              <a:t>La capacité du candidat à animer une équipe.</a:t>
            </a:r>
          </a:p>
          <a:p>
            <a:pPr marL="0" indent="0">
              <a:buNone/>
            </a:pPr>
            <a:r>
              <a:rPr lang="fr-FR" sz="1800" b="1" u="sng" dirty="0"/>
              <a:t>Contenu de l’épreuve</a:t>
            </a:r>
            <a:endParaRPr lang="fr-FR" sz="1800" u="sng" dirty="0"/>
          </a:p>
          <a:p>
            <a:pPr marL="0" indent="0">
              <a:lnSpc>
                <a:spcPct val="120000"/>
              </a:lnSpc>
              <a:buNone/>
            </a:pPr>
            <a:r>
              <a:rPr lang="fr-FR" sz="1900" dirty="0"/>
              <a:t>L’épreuve est située dans un contexte professionnel précis. Elle consiste en l’analyse de situations de communication et d’animation d’équipe ouvrant à la conception et la réalisation, la mise en place par le candidat d’une communication professionnelle écrite ou orale adaptée et en la formulation de propositions utiles à l’animation d’équipe dans le contexte présenté.</a:t>
            </a:r>
          </a:p>
        </p:txBody>
      </p:sp>
      <p:sp>
        <p:nvSpPr>
          <p:cNvPr id="4" name="Rectangle 3"/>
          <p:cNvSpPr/>
          <p:nvPr/>
        </p:nvSpPr>
        <p:spPr>
          <a:xfrm>
            <a:off x="6612834" y="1386349"/>
            <a:ext cx="5045215" cy="5107039"/>
          </a:xfrm>
          <a:prstGeom prst="rect">
            <a:avLst/>
          </a:prstGeom>
          <a:ln>
            <a:solidFill>
              <a:schemeClr val="accent1">
                <a:lumMod val="75000"/>
              </a:schemeClr>
            </a:solidFill>
          </a:ln>
        </p:spPr>
        <p:txBody>
          <a:bodyPr wrap="square">
            <a:spAutoFit/>
          </a:bodyPr>
          <a:lstStyle/>
          <a:p>
            <a:pPr>
              <a:lnSpc>
                <a:spcPct val="90000"/>
              </a:lnSpc>
              <a:spcBef>
                <a:spcPts val="1000"/>
              </a:spcBef>
            </a:pPr>
            <a:r>
              <a:rPr lang="fr-FR" b="1" u="sng" dirty="0"/>
              <a:t>Compétences évaluées : bloc 4</a:t>
            </a:r>
          </a:p>
          <a:p>
            <a:pPr>
              <a:lnSpc>
                <a:spcPct val="90000"/>
              </a:lnSpc>
              <a:spcBef>
                <a:spcPts val="1000"/>
              </a:spcBef>
            </a:pPr>
            <a:r>
              <a:rPr lang="fr-FR" dirty="0"/>
              <a:t>L’épreuve évalue le bloc de compétences de la fonction « Communication professionnelle - animation d’équipe » (Compétences et SA) </a:t>
            </a:r>
          </a:p>
          <a:p>
            <a:pPr marL="228600" indent="-228600">
              <a:lnSpc>
                <a:spcPct val="90000"/>
              </a:lnSpc>
              <a:spcBef>
                <a:spcPts val="1000"/>
              </a:spcBef>
              <a:buFont typeface="Arial" panose="020B0604020202020204" pitchFamily="34" charset="0"/>
              <a:buChar char="•"/>
            </a:pPr>
            <a:r>
              <a:rPr lang="fr-FR" dirty="0"/>
              <a:t>C4.1. Elaborer une communication à destination de différents publics </a:t>
            </a:r>
          </a:p>
          <a:p>
            <a:pPr marL="228600" indent="-228600">
              <a:lnSpc>
                <a:spcPct val="90000"/>
              </a:lnSpc>
              <a:spcBef>
                <a:spcPts val="1000"/>
              </a:spcBef>
              <a:buFont typeface="Arial" panose="020B0604020202020204" pitchFamily="34" charset="0"/>
              <a:buChar char="•"/>
            </a:pPr>
            <a:r>
              <a:rPr lang="fr-FR" dirty="0"/>
              <a:t>C4.2. Mobiliser l’environnement numérique</a:t>
            </a:r>
          </a:p>
          <a:p>
            <a:pPr marL="228600" indent="-228600">
              <a:lnSpc>
                <a:spcPct val="90000"/>
              </a:lnSpc>
              <a:spcBef>
                <a:spcPts val="1000"/>
              </a:spcBef>
              <a:buFont typeface="Arial" panose="020B0604020202020204" pitchFamily="34" charset="0"/>
              <a:buChar char="•"/>
            </a:pPr>
            <a:r>
              <a:rPr lang="fr-FR" dirty="0"/>
              <a:t>C4.3. Coordonner une équipe</a:t>
            </a:r>
          </a:p>
          <a:p>
            <a:pPr marL="228600" indent="-228600">
              <a:lnSpc>
                <a:spcPct val="90000"/>
              </a:lnSpc>
              <a:spcBef>
                <a:spcPts val="1000"/>
              </a:spcBef>
              <a:buFont typeface="Arial" panose="020B0604020202020204" pitchFamily="34" charset="0"/>
              <a:buChar char="•"/>
            </a:pPr>
            <a:r>
              <a:rPr lang="fr-FR" dirty="0"/>
              <a:t>C4.4. Participer à la définition  des profils de postes et des compétences associées, au sein de l’équipe</a:t>
            </a:r>
          </a:p>
          <a:p>
            <a:pPr marL="228600" indent="-228600">
              <a:lnSpc>
                <a:spcPct val="90000"/>
              </a:lnSpc>
              <a:spcBef>
                <a:spcPts val="1000"/>
              </a:spcBef>
              <a:buFont typeface="Arial" panose="020B0604020202020204" pitchFamily="34" charset="0"/>
              <a:buChar char="•"/>
            </a:pPr>
            <a:r>
              <a:rPr lang="fr-FR" dirty="0"/>
              <a:t>C4.5. Participe à la gestion de l’équipe. </a:t>
            </a:r>
          </a:p>
          <a:p>
            <a:pPr>
              <a:lnSpc>
                <a:spcPct val="90000"/>
              </a:lnSpc>
              <a:spcBef>
                <a:spcPts val="1000"/>
              </a:spcBef>
            </a:pPr>
            <a:r>
              <a:rPr lang="fr-FR" b="1" u="sng" dirty="0"/>
              <a:t>Forme de l’épreuve </a:t>
            </a:r>
            <a:r>
              <a:rPr lang="fr-FR" dirty="0"/>
              <a:t>: CCF. Une situation d’évaluation. 4 heures. </a:t>
            </a:r>
          </a:p>
          <a:p>
            <a:pPr>
              <a:lnSpc>
                <a:spcPct val="90000"/>
              </a:lnSpc>
              <a:spcBef>
                <a:spcPts val="1000"/>
              </a:spcBef>
            </a:pPr>
            <a:r>
              <a:rPr lang="fr-FR" dirty="0"/>
              <a:t>Au cours du deuxième semestre de la deuxième année. </a:t>
            </a:r>
            <a:endParaRPr lang="fr-FR" sz="1600" dirty="0"/>
          </a:p>
        </p:txBody>
      </p:sp>
    </p:spTree>
    <p:extLst>
      <p:ext uri="{BB962C8B-B14F-4D97-AF65-F5344CB8AC3E}">
        <p14:creationId xmlns:p14="http://schemas.microsoft.com/office/powerpoint/2010/main" val="3525198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87FCA-86FA-4B23-9B90-8A688E42D97A}"/>
              </a:ext>
            </a:extLst>
          </p:cNvPr>
          <p:cNvSpPr>
            <a:spLocks noGrp="1"/>
          </p:cNvSpPr>
          <p:nvPr>
            <p:ph type="title"/>
          </p:nvPr>
        </p:nvSpPr>
        <p:spPr>
          <a:xfrm>
            <a:off x="638908" y="365126"/>
            <a:ext cx="10662138" cy="675932"/>
          </a:xfrm>
        </p:spPr>
        <p:txBody>
          <a:bodyPr>
            <a:noAutofit/>
          </a:bodyPr>
          <a:lstStyle/>
          <a:p>
            <a:r>
              <a:rPr lang="fr-FR" sz="3600" b="1" dirty="0">
                <a:solidFill>
                  <a:schemeClr val="accent1"/>
                </a:solidFill>
              </a:rPr>
              <a:t>Ce que nous apprend le référentiel</a:t>
            </a:r>
          </a:p>
        </p:txBody>
      </p:sp>
      <p:sp>
        <p:nvSpPr>
          <p:cNvPr id="4" name="ZoneTexte 3">
            <a:extLst>
              <a:ext uri="{FF2B5EF4-FFF2-40B4-BE49-F238E27FC236}">
                <a16:creationId xmlns:a16="http://schemas.microsoft.com/office/drawing/2014/main" id="{CBD9F451-CA1B-4152-B8F9-C44ACC4E44C5}"/>
              </a:ext>
            </a:extLst>
          </p:cNvPr>
          <p:cNvSpPr txBox="1"/>
          <p:nvPr/>
        </p:nvSpPr>
        <p:spPr>
          <a:xfrm>
            <a:off x="689299" y="1372896"/>
            <a:ext cx="4834240" cy="1015663"/>
          </a:xfrm>
          <a:prstGeom prst="rect">
            <a:avLst/>
          </a:prstGeom>
          <a:noFill/>
        </p:spPr>
        <p:txBody>
          <a:bodyPr wrap="square" rtlCol="0">
            <a:spAutoFit/>
          </a:bodyPr>
          <a:lstStyle/>
          <a:p>
            <a:r>
              <a:rPr lang="fr-FR" sz="2000" dirty="0"/>
              <a:t>L’épreuve écrite consiste en </a:t>
            </a:r>
            <a:r>
              <a:rPr lang="fr-FR" sz="2000" u="sng" dirty="0"/>
              <a:t>l’analyse de situations de communication et d’animation d’équipe </a:t>
            </a:r>
          </a:p>
        </p:txBody>
      </p:sp>
      <p:cxnSp>
        <p:nvCxnSpPr>
          <p:cNvPr id="6" name="Connecteur droit 5">
            <a:extLst>
              <a:ext uri="{FF2B5EF4-FFF2-40B4-BE49-F238E27FC236}">
                <a16:creationId xmlns:a16="http://schemas.microsoft.com/office/drawing/2014/main" id="{A0A35B8A-6F60-4C35-AB48-0EBFBB5279F0}"/>
              </a:ext>
            </a:extLst>
          </p:cNvPr>
          <p:cNvCxnSpPr>
            <a:cxnSpLocks/>
          </p:cNvCxnSpPr>
          <p:nvPr/>
        </p:nvCxnSpPr>
        <p:spPr>
          <a:xfrm>
            <a:off x="5728000" y="1211312"/>
            <a:ext cx="11948" cy="106868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95D69842-F5C3-4EBB-AEDE-6A1B0B46B08B}"/>
              </a:ext>
            </a:extLst>
          </p:cNvPr>
          <p:cNvCxnSpPr/>
          <p:nvPr/>
        </p:nvCxnSpPr>
        <p:spPr>
          <a:xfrm>
            <a:off x="5728000" y="1211312"/>
            <a:ext cx="481989"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Connecteur droit 15">
            <a:extLst>
              <a:ext uri="{FF2B5EF4-FFF2-40B4-BE49-F238E27FC236}">
                <a16:creationId xmlns:a16="http://schemas.microsoft.com/office/drawing/2014/main" id="{1B6D6CEB-DEE6-4FF6-AD50-BEBC93E8B4C9}"/>
              </a:ext>
            </a:extLst>
          </p:cNvPr>
          <p:cNvCxnSpPr>
            <a:cxnSpLocks/>
          </p:cNvCxnSpPr>
          <p:nvPr/>
        </p:nvCxnSpPr>
        <p:spPr>
          <a:xfrm>
            <a:off x="5844208" y="2559762"/>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5AAFCDD2-8C79-4E33-817C-B24F6D9E9F82}"/>
              </a:ext>
            </a:extLst>
          </p:cNvPr>
          <p:cNvCxnSpPr/>
          <p:nvPr/>
        </p:nvCxnSpPr>
        <p:spPr>
          <a:xfrm>
            <a:off x="5728000" y="2279999"/>
            <a:ext cx="481989"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3" name="ZoneTexte 22">
            <a:extLst>
              <a:ext uri="{FF2B5EF4-FFF2-40B4-BE49-F238E27FC236}">
                <a16:creationId xmlns:a16="http://schemas.microsoft.com/office/drawing/2014/main" id="{D0EF360D-FAD7-47BF-B3FA-B8AADF53B4BC}"/>
              </a:ext>
            </a:extLst>
          </p:cNvPr>
          <p:cNvSpPr txBox="1"/>
          <p:nvPr/>
        </p:nvSpPr>
        <p:spPr>
          <a:xfrm>
            <a:off x="6414450" y="1038014"/>
            <a:ext cx="4189858" cy="646331"/>
          </a:xfrm>
          <a:prstGeom prst="rect">
            <a:avLst/>
          </a:prstGeom>
          <a:noFill/>
        </p:spPr>
        <p:txBody>
          <a:bodyPr wrap="square" rtlCol="0">
            <a:spAutoFit/>
          </a:bodyPr>
          <a:lstStyle/>
          <a:p>
            <a:r>
              <a:rPr lang="fr-FR" dirty="0">
                <a:solidFill>
                  <a:schemeClr val="accent1"/>
                </a:solidFill>
              </a:rPr>
              <a:t>Analyse de situation de communication (C4.1) </a:t>
            </a:r>
          </a:p>
        </p:txBody>
      </p:sp>
      <p:sp>
        <p:nvSpPr>
          <p:cNvPr id="25" name="ZoneTexte 24">
            <a:extLst>
              <a:ext uri="{FF2B5EF4-FFF2-40B4-BE49-F238E27FC236}">
                <a16:creationId xmlns:a16="http://schemas.microsoft.com/office/drawing/2014/main" id="{0CE51C50-9373-4168-BE04-8627F9832DBE}"/>
              </a:ext>
            </a:extLst>
          </p:cNvPr>
          <p:cNvSpPr txBox="1"/>
          <p:nvPr/>
        </p:nvSpPr>
        <p:spPr>
          <a:xfrm>
            <a:off x="6364900" y="2674306"/>
            <a:ext cx="4677871" cy="646331"/>
          </a:xfrm>
          <a:prstGeom prst="rect">
            <a:avLst/>
          </a:prstGeom>
          <a:noFill/>
        </p:spPr>
        <p:txBody>
          <a:bodyPr wrap="square" rtlCol="0">
            <a:spAutoFit/>
          </a:bodyPr>
          <a:lstStyle/>
          <a:p>
            <a:r>
              <a:rPr lang="fr-FR" dirty="0">
                <a:solidFill>
                  <a:schemeClr val="accent1"/>
                </a:solidFill>
              </a:rPr>
              <a:t>Epreuve pratique =&gt; Conception </a:t>
            </a:r>
            <a:r>
              <a:rPr lang="fr-FR" b="1" dirty="0">
                <a:solidFill>
                  <a:schemeClr val="accent1"/>
                </a:solidFill>
              </a:rPr>
              <a:t>et</a:t>
            </a:r>
            <a:r>
              <a:rPr lang="fr-FR" dirty="0">
                <a:solidFill>
                  <a:schemeClr val="accent1"/>
                </a:solidFill>
              </a:rPr>
              <a:t> réalisation (C4.1)</a:t>
            </a:r>
          </a:p>
        </p:txBody>
      </p:sp>
      <p:sp>
        <p:nvSpPr>
          <p:cNvPr id="28" name="ZoneTexte 27">
            <a:extLst>
              <a:ext uri="{FF2B5EF4-FFF2-40B4-BE49-F238E27FC236}">
                <a16:creationId xmlns:a16="http://schemas.microsoft.com/office/drawing/2014/main" id="{EEB8DD4F-BBDE-4DF3-95A5-B55B216F3C31}"/>
              </a:ext>
            </a:extLst>
          </p:cNvPr>
          <p:cNvSpPr txBox="1"/>
          <p:nvPr/>
        </p:nvSpPr>
        <p:spPr>
          <a:xfrm>
            <a:off x="699467" y="4834341"/>
            <a:ext cx="4648709" cy="1292662"/>
          </a:xfrm>
          <a:prstGeom prst="rect">
            <a:avLst/>
          </a:prstGeom>
          <a:noFill/>
        </p:spPr>
        <p:txBody>
          <a:bodyPr wrap="square" rtlCol="0">
            <a:spAutoFit/>
          </a:bodyPr>
          <a:lstStyle/>
          <a:p>
            <a:r>
              <a:rPr lang="fr-FR" sz="2000" dirty="0"/>
              <a:t>Et en la </a:t>
            </a:r>
            <a:r>
              <a:rPr lang="fr-FR" sz="2000" u="sng" dirty="0"/>
              <a:t>formulation de propositions </a:t>
            </a:r>
            <a:r>
              <a:rPr lang="fr-FR" sz="2000" dirty="0"/>
              <a:t>utiles à l’animation d’équipe dans le contexte présenté</a:t>
            </a:r>
            <a:endParaRPr lang="fr-FR" sz="2400" dirty="0"/>
          </a:p>
          <a:p>
            <a:endParaRPr lang="fr-FR" dirty="0"/>
          </a:p>
        </p:txBody>
      </p:sp>
      <p:cxnSp>
        <p:nvCxnSpPr>
          <p:cNvPr id="29" name="Connecteur droit 28">
            <a:extLst>
              <a:ext uri="{FF2B5EF4-FFF2-40B4-BE49-F238E27FC236}">
                <a16:creationId xmlns:a16="http://schemas.microsoft.com/office/drawing/2014/main" id="{644EE89D-A542-4246-9D0A-87642F4D1C07}"/>
              </a:ext>
            </a:extLst>
          </p:cNvPr>
          <p:cNvCxnSpPr>
            <a:cxnSpLocks/>
          </p:cNvCxnSpPr>
          <p:nvPr/>
        </p:nvCxnSpPr>
        <p:spPr>
          <a:xfrm>
            <a:off x="5746836" y="4789422"/>
            <a:ext cx="0" cy="106868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D4D27228-AF64-4E81-9422-3A9B079722C1}"/>
              </a:ext>
            </a:extLst>
          </p:cNvPr>
          <p:cNvCxnSpPr/>
          <p:nvPr/>
        </p:nvCxnSpPr>
        <p:spPr>
          <a:xfrm>
            <a:off x="5733974" y="4789422"/>
            <a:ext cx="481989"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576742F6-9BAE-4E0E-892E-1E5773BA22D9}"/>
              </a:ext>
            </a:extLst>
          </p:cNvPr>
          <p:cNvCxnSpPr>
            <a:cxnSpLocks/>
          </p:cNvCxnSpPr>
          <p:nvPr/>
        </p:nvCxnSpPr>
        <p:spPr>
          <a:xfrm>
            <a:off x="5727999" y="5858109"/>
            <a:ext cx="470041"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3" name="ZoneTexte 32">
            <a:extLst>
              <a:ext uri="{FF2B5EF4-FFF2-40B4-BE49-F238E27FC236}">
                <a16:creationId xmlns:a16="http://schemas.microsoft.com/office/drawing/2014/main" id="{89044FF3-20CD-4453-A9DA-5E3C91C5E7FE}"/>
              </a:ext>
            </a:extLst>
          </p:cNvPr>
          <p:cNvSpPr txBox="1"/>
          <p:nvPr/>
        </p:nvSpPr>
        <p:spPr>
          <a:xfrm>
            <a:off x="6364900" y="3587812"/>
            <a:ext cx="4886594" cy="646331"/>
          </a:xfrm>
          <a:prstGeom prst="rect">
            <a:avLst/>
          </a:prstGeom>
          <a:noFill/>
        </p:spPr>
        <p:txBody>
          <a:bodyPr wrap="square" rtlCol="0">
            <a:spAutoFit/>
          </a:bodyPr>
          <a:lstStyle/>
          <a:p>
            <a:r>
              <a:rPr lang="fr-FR" dirty="0">
                <a:solidFill>
                  <a:schemeClr val="accent1"/>
                </a:solidFill>
              </a:rPr>
              <a:t>Communication écrite ou orale adaptée en fonction de l’analyse menée en amont (C4.1) </a:t>
            </a:r>
          </a:p>
        </p:txBody>
      </p:sp>
      <p:sp>
        <p:nvSpPr>
          <p:cNvPr id="34" name="ZoneTexte 33">
            <a:extLst>
              <a:ext uri="{FF2B5EF4-FFF2-40B4-BE49-F238E27FC236}">
                <a16:creationId xmlns:a16="http://schemas.microsoft.com/office/drawing/2014/main" id="{2913794B-EC1A-42CC-A486-0AAF9E4DBC18}"/>
              </a:ext>
            </a:extLst>
          </p:cNvPr>
          <p:cNvSpPr txBox="1"/>
          <p:nvPr/>
        </p:nvSpPr>
        <p:spPr>
          <a:xfrm>
            <a:off x="6414452" y="4557342"/>
            <a:ext cx="4628319" cy="923330"/>
          </a:xfrm>
          <a:prstGeom prst="rect">
            <a:avLst/>
          </a:prstGeom>
          <a:noFill/>
        </p:spPr>
        <p:txBody>
          <a:bodyPr wrap="square" rtlCol="0">
            <a:spAutoFit/>
          </a:bodyPr>
          <a:lstStyle/>
          <a:p>
            <a:r>
              <a:rPr lang="fr-FR" dirty="0">
                <a:solidFill>
                  <a:schemeClr val="accent2">
                    <a:lumMod val="75000"/>
                  </a:schemeClr>
                </a:solidFill>
              </a:rPr>
              <a:t>Formulation de propositions utiles à l’animation (et à la gestion) d’équipe en lien avec les compétences C4.3, C4.4 et C4.5</a:t>
            </a:r>
          </a:p>
        </p:txBody>
      </p:sp>
      <p:sp>
        <p:nvSpPr>
          <p:cNvPr id="35" name="ZoneTexte 34">
            <a:extLst>
              <a:ext uri="{FF2B5EF4-FFF2-40B4-BE49-F238E27FC236}">
                <a16:creationId xmlns:a16="http://schemas.microsoft.com/office/drawing/2014/main" id="{F49F361F-D87A-47E3-89CE-0EAF15B1FEE9}"/>
              </a:ext>
            </a:extLst>
          </p:cNvPr>
          <p:cNvSpPr txBox="1"/>
          <p:nvPr/>
        </p:nvSpPr>
        <p:spPr>
          <a:xfrm>
            <a:off x="6397109" y="5544225"/>
            <a:ext cx="4744268" cy="646331"/>
          </a:xfrm>
          <a:prstGeom prst="rect">
            <a:avLst/>
          </a:prstGeom>
          <a:noFill/>
        </p:spPr>
        <p:txBody>
          <a:bodyPr wrap="square" rtlCol="0">
            <a:spAutoFit/>
          </a:bodyPr>
          <a:lstStyle/>
          <a:p>
            <a:r>
              <a:rPr lang="fr-FR" dirty="0"/>
              <a:t>Un contexte professionnel unique pour la communication et pour l’animation d’équipe</a:t>
            </a:r>
          </a:p>
        </p:txBody>
      </p:sp>
      <p:sp>
        <p:nvSpPr>
          <p:cNvPr id="22" name="ZoneTexte 21">
            <a:extLst>
              <a:ext uri="{FF2B5EF4-FFF2-40B4-BE49-F238E27FC236}">
                <a16:creationId xmlns:a16="http://schemas.microsoft.com/office/drawing/2014/main" id="{FB96C9CA-EFE8-470F-B993-BEF28FA4083E}"/>
              </a:ext>
            </a:extLst>
          </p:cNvPr>
          <p:cNvSpPr txBox="1"/>
          <p:nvPr/>
        </p:nvSpPr>
        <p:spPr>
          <a:xfrm>
            <a:off x="638908" y="2910704"/>
            <a:ext cx="4834240" cy="1323439"/>
          </a:xfrm>
          <a:prstGeom prst="rect">
            <a:avLst/>
          </a:prstGeom>
          <a:noFill/>
        </p:spPr>
        <p:txBody>
          <a:bodyPr wrap="square" rtlCol="0">
            <a:spAutoFit/>
          </a:bodyPr>
          <a:lstStyle/>
          <a:p>
            <a:r>
              <a:rPr lang="fr-FR" sz="2000" dirty="0"/>
              <a:t>Ouvrant à </a:t>
            </a:r>
            <a:r>
              <a:rPr lang="fr-FR" sz="2000" u="sng" dirty="0"/>
              <a:t>la conception et la réalisation, la mise en place </a:t>
            </a:r>
            <a:r>
              <a:rPr lang="fr-FR" sz="2000" dirty="0"/>
              <a:t>par le candidat d’une </a:t>
            </a:r>
            <a:r>
              <a:rPr lang="fr-FR" sz="2000" u="sng" dirty="0"/>
              <a:t>communication professionnelle écrite ou orale adaptée</a:t>
            </a:r>
          </a:p>
        </p:txBody>
      </p:sp>
      <p:sp>
        <p:nvSpPr>
          <p:cNvPr id="26" name="ZoneTexte 25">
            <a:extLst>
              <a:ext uri="{FF2B5EF4-FFF2-40B4-BE49-F238E27FC236}">
                <a16:creationId xmlns:a16="http://schemas.microsoft.com/office/drawing/2014/main" id="{1183F460-4908-489C-97F2-0E9F8CDA28F1}"/>
              </a:ext>
            </a:extLst>
          </p:cNvPr>
          <p:cNvSpPr txBox="1"/>
          <p:nvPr/>
        </p:nvSpPr>
        <p:spPr>
          <a:xfrm>
            <a:off x="6414450" y="1894387"/>
            <a:ext cx="4177911" cy="646331"/>
          </a:xfrm>
          <a:prstGeom prst="rect">
            <a:avLst/>
          </a:prstGeom>
          <a:noFill/>
        </p:spPr>
        <p:txBody>
          <a:bodyPr wrap="square" rtlCol="0">
            <a:spAutoFit/>
          </a:bodyPr>
          <a:lstStyle/>
          <a:p>
            <a:r>
              <a:rPr lang="fr-FR" dirty="0">
                <a:solidFill>
                  <a:schemeClr val="accent2">
                    <a:lumMod val="75000"/>
                  </a:schemeClr>
                </a:solidFill>
              </a:rPr>
              <a:t>Analyse d’animation d’équipe (C4.3, C4.4 et C4.5)</a:t>
            </a:r>
          </a:p>
        </p:txBody>
      </p:sp>
      <p:cxnSp>
        <p:nvCxnSpPr>
          <p:cNvPr id="27" name="Connecteur droit 26">
            <a:extLst>
              <a:ext uri="{FF2B5EF4-FFF2-40B4-BE49-F238E27FC236}">
                <a16:creationId xmlns:a16="http://schemas.microsoft.com/office/drawing/2014/main" id="{DB4324C8-D712-4C83-A01B-F55500EC67F3}"/>
              </a:ext>
            </a:extLst>
          </p:cNvPr>
          <p:cNvCxnSpPr>
            <a:cxnSpLocks/>
          </p:cNvCxnSpPr>
          <p:nvPr/>
        </p:nvCxnSpPr>
        <p:spPr>
          <a:xfrm>
            <a:off x="5722026" y="2894656"/>
            <a:ext cx="11948" cy="1068687"/>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Connecteur droit 36">
            <a:extLst>
              <a:ext uri="{FF2B5EF4-FFF2-40B4-BE49-F238E27FC236}">
                <a16:creationId xmlns:a16="http://schemas.microsoft.com/office/drawing/2014/main" id="{A6F0CDD3-3E98-43CD-A1C5-CD66BCEEEF50}"/>
              </a:ext>
            </a:extLst>
          </p:cNvPr>
          <p:cNvCxnSpPr/>
          <p:nvPr/>
        </p:nvCxnSpPr>
        <p:spPr>
          <a:xfrm>
            <a:off x="5722026" y="2894656"/>
            <a:ext cx="481989"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Connecteur droit 37">
            <a:extLst>
              <a:ext uri="{FF2B5EF4-FFF2-40B4-BE49-F238E27FC236}">
                <a16:creationId xmlns:a16="http://schemas.microsoft.com/office/drawing/2014/main" id="{0DEC2060-6B14-439D-833C-47BB31F77158}"/>
              </a:ext>
            </a:extLst>
          </p:cNvPr>
          <p:cNvCxnSpPr/>
          <p:nvPr/>
        </p:nvCxnSpPr>
        <p:spPr>
          <a:xfrm>
            <a:off x="5722026" y="3963343"/>
            <a:ext cx="481989" cy="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Flèche : courbe vers la gauche 7">
            <a:extLst>
              <a:ext uri="{FF2B5EF4-FFF2-40B4-BE49-F238E27FC236}">
                <a16:creationId xmlns:a16="http://schemas.microsoft.com/office/drawing/2014/main" id="{722E407C-38B9-436D-9722-EF3513D4FB3B}"/>
              </a:ext>
            </a:extLst>
          </p:cNvPr>
          <p:cNvSpPr/>
          <p:nvPr/>
        </p:nvSpPr>
        <p:spPr>
          <a:xfrm>
            <a:off x="10925450" y="1242296"/>
            <a:ext cx="682825" cy="241892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Flèche : courbe vers la gauche 8">
            <a:extLst>
              <a:ext uri="{FF2B5EF4-FFF2-40B4-BE49-F238E27FC236}">
                <a16:creationId xmlns:a16="http://schemas.microsoft.com/office/drawing/2014/main" id="{FB194D6B-C3D6-40C2-9AE4-508689DDFA4B}"/>
              </a:ext>
            </a:extLst>
          </p:cNvPr>
          <p:cNvSpPr/>
          <p:nvPr/>
        </p:nvSpPr>
        <p:spPr>
          <a:xfrm>
            <a:off x="11042772" y="2217552"/>
            <a:ext cx="682826" cy="2884535"/>
          </a:xfrm>
          <a:prstGeom prst="curvedLeftArrow">
            <a:avLst>
              <a:gd name="adj1" fmla="val 25000"/>
              <a:gd name="adj2" fmla="val 50000"/>
              <a:gd name="adj3" fmla="val 22025"/>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ZoneTexte 9">
            <a:extLst>
              <a:ext uri="{FF2B5EF4-FFF2-40B4-BE49-F238E27FC236}">
                <a16:creationId xmlns:a16="http://schemas.microsoft.com/office/drawing/2014/main" id="{FA207F57-B1F6-4C57-9942-195EBAE57FDC}"/>
              </a:ext>
            </a:extLst>
          </p:cNvPr>
          <p:cNvSpPr txBox="1"/>
          <p:nvPr/>
        </p:nvSpPr>
        <p:spPr>
          <a:xfrm>
            <a:off x="2430643" y="6298637"/>
            <a:ext cx="7868513" cy="369332"/>
          </a:xfrm>
          <a:prstGeom prst="rect">
            <a:avLst/>
          </a:prstGeom>
          <a:noFill/>
        </p:spPr>
        <p:txBody>
          <a:bodyPr wrap="square" rtlCol="0">
            <a:spAutoFit/>
          </a:bodyPr>
          <a:lstStyle/>
          <a:p>
            <a:r>
              <a:rPr lang="fr-FR" b="1" dirty="0"/>
              <a:t>Evaluation de la maitrise de la mobilisation de l’environnement numérique (C4.2) </a:t>
            </a:r>
          </a:p>
        </p:txBody>
      </p:sp>
    </p:spTree>
    <p:extLst>
      <p:ext uri="{BB962C8B-B14F-4D97-AF65-F5344CB8AC3E}">
        <p14:creationId xmlns:p14="http://schemas.microsoft.com/office/powerpoint/2010/main" val="1529044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433A87-C3B1-42F5-802D-4B84EB7726DD}"/>
              </a:ext>
            </a:extLst>
          </p:cNvPr>
          <p:cNvSpPr>
            <a:spLocks noGrp="1"/>
          </p:cNvSpPr>
          <p:nvPr>
            <p:ph type="title"/>
          </p:nvPr>
        </p:nvSpPr>
        <p:spPr/>
        <p:txBody>
          <a:bodyPr>
            <a:normAutofit/>
          </a:bodyPr>
          <a:lstStyle/>
          <a:p>
            <a:r>
              <a:rPr lang="fr-FR" sz="3600" b="1" dirty="0">
                <a:solidFill>
                  <a:schemeClr val="accent1"/>
                </a:solidFill>
              </a:rPr>
              <a:t>Les éléments à faire apparaitre dans le contexte professionnel</a:t>
            </a:r>
          </a:p>
        </p:txBody>
      </p:sp>
      <p:sp>
        <p:nvSpPr>
          <p:cNvPr id="3" name="Espace réservé du contenu 2">
            <a:extLst>
              <a:ext uri="{FF2B5EF4-FFF2-40B4-BE49-F238E27FC236}">
                <a16:creationId xmlns:a16="http://schemas.microsoft.com/office/drawing/2014/main" id="{02A829B0-9A62-4E6B-B348-A0C511FE2A61}"/>
              </a:ext>
            </a:extLst>
          </p:cNvPr>
          <p:cNvSpPr>
            <a:spLocks noGrp="1"/>
          </p:cNvSpPr>
          <p:nvPr>
            <p:ph idx="1"/>
          </p:nvPr>
        </p:nvSpPr>
        <p:spPr>
          <a:xfrm>
            <a:off x="838200" y="1825625"/>
            <a:ext cx="10515600" cy="4307161"/>
          </a:xfrm>
        </p:spPr>
        <p:txBody>
          <a:bodyPr>
            <a:normAutofit fontScale="92500" lnSpcReduction="10000"/>
          </a:bodyPr>
          <a:lstStyle/>
          <a:p>
            <a:r>
              <a:rPr lang="fr-FR" sz="2600" b="1" dirty="0"/>
              <a:t>Le contexte professionnel : aller du général au particulier </a:t>
            </a:r>
          </a:p>
          <a:p>
            <a:pPr>
              <a:buFontTx/>
              <a:buChar char="-"/>
            </a:pPr>
            <a:r>
              <a:rPr lang="fr-FR" sz="2600" dirty="0"/>
              <a:t>La structure professionnelle</a:t>
            </a:r>
          </a:p>
          <a:p>
            <a:pPr>
              <a:buFontTx/>
              <a:buChar char="-"/>
            </a:pPr>
            <a:r>
              <a:rPr lang="fr-FR" sz="2600" dirty="0"/>
              <a:t>Le cadre dans lequel se placent les activités</a:t>
            </a:r>
          </a:p>
          <a:p>
            <a:pPr>
              <a:buFontTx/>
              <a:buChar char="-"/>
            </a:pPr>
            <a:r>
              <a:rPr lang="fr-FR" sz="2600" dirty="0"/>
              <a:t>Le poste (TS ESF) et les missions assurées</a:t>
            </a:r>
          </a:p>
          <a:p>
            <a:pPr>
              <a:buFontTx/>
              <a:buChar char="-"/>
            </a:pPr>
            <a:r>
              <a:rPr lang="fr-FR" sz="2600" i="1" dirty="0"/>
              <a:t>Toute information utile au traitement du sujet. </a:t>
            </a:r>
          </a:p>
          <a:p>
            <a:pPr>
              <a:buFontTx/>
              <a:buChar char="-"/>
            </a:pPr>
            <a:endParaRPr lang="fr-FR" sz="2600" dirty="0"/>
          </a:p>
          <a:p>
            <a:r>
              <a:rPr lang="fr-FR" sz="2600" b="1" dirty="0"/>
              <a:t>Pour construire le contexte, s’appuyer sur les activités du TS ESF dans le cadre du BC4 </a:t>
            </a:r>
            <a:r>
              <a:rPr lang="fr-FR" sz="2600" dirty="0"/>
              <a:t>: </a:t>
            </a:r>
          </a:p>
          <a:p>
            <a:pPr>
              <a:buFontTx/>
              <a:buChar char="-"/>
            </a:pPr>
            <a:r>
              <a:rPr lang="fr-FR" sz="2600" dirty="0"/>
              <a:t>4.1. Communication avec le public, les partenaires et communication interne</a:t>
            </a:r>
          </a:p>
          <a:p>
            <a:pPr>
              <a:buFontTx/>
              <a:buChar char="-"/>
            </a:pPr>
            <a:r>
              <a:rPr lang="fr-FR" sz="2600" dirty="0"/>
              <a:t>4.2. Animation et suivi du travail d’équipe </a:t>
            </a:r>
          </a:p>
          <a:p>
            <a:pPr marL="0" indent="0">
              <a:buNone/>
            </a:pPr>
            <a:endParaRPr lang="fr-FR" dirty="0"/>
          </a:p>
        </p:txBody>
      </p:sp>
      <p:sp>
        <p:nvSpPr>
          <p:cNvPr id="4" name="Espace réservé du numéro de diapositive 3">
            <a:extLst>
              <a:ext uri="{FF2B5EF4-FFF2-40B4-BE49-F238E27FC236}">
                <a16:creationId xmlns:a16="http://schemas.microsoft.com/office/drawing/2014/main" id="{2709A01A-C34D-4BBD-B992-3271869F6381}"/>
              </a:ext>
            </a:extLst>
          </p:cNvPr>
          <p:cNvSpPr>
            <a:spLocks noGrp="1"/>
          </p:cNvSpPr>
          <p:nvPr>
            <p:ph type="sldNum" sz="quarter" idx="12"/>
          </p:nvPr>
        </p:nvSpPr>
        <p:spPr/>
        <p:txBody>
          <a:bodyPr/>
          <a:lstStyle/>
          <a:p>
            <a:fld id="{C7FB85D2-DEDC-45F2-B269-8A173E48FF36}" type="slidenum">
              <a:rPr lang="fr-FR" smtClean="0"/>
              <a:t>22</a:t>
            </a:fld>
            <a:endParaRPr lang="fr-FR"/>
          </a:p>
        </p:txBody>
      </p:sp>
      <p:sp>
        <p:nvSpPr>
          <p:cNvPr id="5" name="Bulle narrative : ronde 4">
            <a:extLst>
              <a:ext uri="{FF2B5EF4-FFF2-40B4-BE49-F238E27FC236}">
                <a16:creationId xmlns:a16="http://schemas.microsoft.com/office/drawing/2014/main" id="{CDA9D521-8206-42DC-9469-99C2E15651FC}"/>
              </a:ext>
            </a:extLst>
          </p:cNvPr>
          <p:cNvSpPr/>
          <p:nvPr/>
        </p:nvSpPr>
        <p:spPr>
          <a:xfrm>
            <a:off x="8066346" y="1602061"/>
            <a:ext cx="4162097" cy="2643900"/>
          </a:xfrm>
          <a:prstGeom prst="wedgeEllipseCallout">
            <a:avLst>
              <a:gd name="adj1" fmla="val -72096"/>
              <a:gd name="adj2" fmla="val -222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Attention : ne pas rédiger un contexte trop long. Uniquement les informations utiles pour situer le TS ESF dans la structure et dans la situation professionnelle qu’il devra gérer</a:t>
            </a:r>
          </a:p>
        </p:txBody>
      </p:sp>
    </p:spTree>
    <p:extLst>
      <p:ext uri="{BB962C8B-B14F-4D97-AF65-F5344CB8AC3E}">
        <p14:creationId xmlns:p14="http://schemas.microsoft.com/office/powerpoint/2010/main" val="3119089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44BD89-642D-4F68-8ADD-E029609FA091}"/>
              </a:ext>
            </a:extLst>
          </p:cNvPr>
          <p:cNvSpPr>
            <a:spLocks noGrp="1"/>
          </p:cNvSpPr>
          <p:nvPr>
            <p:ph type="title"/>
          </p:nvPr>
        </p:nvSpPr>
        <p:spPr/>
        <p:txBody>
          <a:bodyPr>
            <a:normAutofit/>
          </a:bodyPr>
          <a:lstStyle/>
          <a:p>
            <a:r>
              <a:rPr lang="fr-FR" sz="3600" b="1" dirty="0">
                <a:solidFill>
                  <a:schemeClr val="accent1"/>
                </a:solidFill>
              </a:rPr>
              <a:t>De la ou des situations professionnelles au questionnement</a:t>
            </a:r>
          </a:p>
        </p:txBody>
      </p:sp>
      <p:sp>
        <p:nvSpPr>
          <p:cNvPr id="3" name="Espace réservé du contenu 2">
            <a:extLst>
              <a:ext uri="{FF2B5EF4-FFF2-40B4-BE49-F238E27FC236}">
                <a16:creationId xmlns:a16="http://schemas.microsoft.com/office/drawing/2014/main" id="{6B875D99-EB60-40DD-A69A-5FB2880D6323}"/>
              </a:ext>
            </a:extLst>
          </p:cNvPr>
          <p:cNvSpPr>
            <a:spLocks noGrp="1"/>
          </p:cNvSpPr>
          <p:nvPr>
            <p:ph idx="1"/>
          </p:nvPr>
        </p:nvSpPr>
        <p:spPr>
          <a:xfrm>
            <a:off x="838200" y="1997903"/>
            <a:ext cx="10515600" cy="4351338"/>
          </a:xfrm>
        </p:spPr>
        <p:txBody>
          <a:bodyPr>
            <a:normAutofit/>
          </a:bodyPr>
          <a:lstStyle/>
          <a:p>
            <a:r>
              <a:rPr lang="fr-FR" sz="2400" dirty="0"/>
              <a:t>Des situations professionnelles auxquelles est confronté le candidat placé en tant que TS ESF menant à des activités à réaliser, avec la même autonomie qu’un professionnel en activité. </a:t>
            </a:r>
          </a:p>
          <a:p>
            <a:r>
              <a:rPr lang="fr-FR" sz="2400" dirty="0"/>
              <a:t>Evaluation de compétences professionnelles =&gt; ne pas trop accompagner les candidats pour leur permettre d’analyser, d’être le plus proche des situations professionnelles. </a:t>
            </a:r>
          </a:p>
          <a:p>
            <a:pPr lvl="1">
              <a:buFont typeface="Symbol" panose="05050102010706020507" pitchFamily="18" charset="2"/>
              <a:buChar char="Þ"/>
            </a:pPr>
            <a:r>
              <a:rPr lang="fr-FR" dirty="0"/>
              <a:t> Un nombre réduit de questions </a:t>
            </a:r>
          </a:p>
          <a:p>
            <a:r>
              <a:rPr lang="fr-FR" sz="2400" dirty="0"/>
              <a:t>Pour construire le questionnement, s’appuyer sur les compétences professionnelles à évaluer (et donc sur les indicateurs mobilisés)</a:t>
            </a:r>
          </a:p>
          <a:p>
            <a:r>
              <a:rPr lang="fr-FR" sz="2400" dirty="0"/>
              <a:t>Epreuve pratique conduisant à des réalisations</a:t>
            </a:r>
          </a:p>
          <a:p>
            <a:endParaRPr lang="fr-FR" sz="2400" dirty="0"/>
          </a:p>
        </p:txBody>
      </p:sp>
    </p:spTree>
    <p:extLst>
      <p:ext uri="{BB962C8B-B14F-4D97-AF65-F5344CB8AC3E}">
        <p14:creationId xmlns:p14="http://schemas.microsoft.com/office/powerpoint/2010/main" val="2295498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D0DB62-C3BC-4644-AF43-973CFE742BDF}"/>
              </a:ext>
            </a:extLst>
          </p:cNvPr>
          <p:cNvSpPr>
            <a:spLocks noGrp="1"/>
          </p:cNvSpPr>
          <p:nvPr>
            <p:ph type="title"/>
          </p:nvPr>
        </p:nvSpPr>
        <p:spPr/>
        <p:txBody>
          <a:bodyPr>
            <a:normAutofit/>
          </a:bodyPr>
          <a:lstStyle/>
          <a:p>
            <a:r>
              <a:rPr lang="fr-FR" sz="3600" b="1" dirty="0">
                <a:solidFill>
                  <a:schemeClr val="accent1"/>
                </a:solidFill>
              </a:rPr>
              <a:t>Formulation des consignes </a:t>
            </a:r>
          </a:p>
        </p:txBody>
      </p:sp>
      <p:sp>
        <p:nvSpPr>
          <p:cNvPr id="3" name="Espace réservé du contenu 2">
            <a:extLst>
              <a:ext uri="{FF2B5EF4-FFF2-40B4-BE49-F238E27FC236}">
                <a16:creationId xmlns:a16="http://schemas.microsoft.com/office/drawing/2014/main" id="{DEE3C8DA-1369-44A6-BC4E-D5B0107273B1}"/>
              </a:ext>
            </a:extLst>
          </p:cNvPr>
          <p:cNvSpPr>
            <a:spLocks noGrp="1"/>
          </p:cNvSpPr>
          <p:nvPr>
            <p:ph idx="1"/>
          </p:nvPr>
        </p:nvSpPr>
        <p:spPr>
          <a:xfrm>
            <a:off x="536029" y="1825625"/>
            <a:ext cx="11256578" cy="4351338"/>
          </a:xfrm>
        </p:spPr>
        <p:txBody>
          <a:bodyPr/>
          <a:lstStyle/>
          <a:p>
            <a:r>
              <a:rPr lang="fr-FR" sz="2400" dirty="0"/>
              <a:t>Consignes précises, courtes </a:t>
            </a:r>
            <a:r>
              <a:rPr lang="fr-FR" sz="2400" i="1" dirty="0"/>
              <a:t>(prévoir les éléments utiles avant la consigne)</a:t>
            </a:r>
          </a:p>
          <a:p>
            <a:r>
              <a:rPr lang="fr-FR" sz="2400" dirty="0"/>
              <a:t>Avec un verbe à l’infinitif</a:t>
            </a:r>
          </a:p>
          <a:p>
            <a:r>
              <a:rPr lang="fr-FR" sz="2400" dirty="0"/>
              <a:t>Comme une consigne professionnelle </a:t>
            </a:r>
            <a:r>
              <a:rPr lang="fr-FR" sz="2400" i="1" dirty="0"/>
              <a:t>(placer le candidat en situation…)</a:t>
            </a:r>
          </a:p>
          <a:p>
            <a:r>
              <a:rPr lang="fr-FR" sz="2400" dirty="0"/>
              <a:t>Permettant aux candidats d’analyser, d’élaborer une communication, de formuler des propositions sans être guidé</a:t>
            </a:r>
            <a:endParaRPr lang="fr-FR" dirty="0"/>
          </a:p>
        </p:txBody>
      </p:sp>
      <p:sp>
        <p:nvSpPr>
          <p:cNvPr id="4" name="Espace réservé du numéro de diapositive 3">
            <a:extLst>
              <a:ext uri="{FF2B5EF4-FFF2-40B4-BE49-F238E27FC236}">
                <a16:creationId xmlns:a16="http://schemas.microsoft.com/office/drawing/2014/main" id="{A495DD2A-E5DA-4A47-84C4-9A134A29AE71}"/>
              </a:ext>
            </a:extLst>
          </p:cNvPr>
          <p:cNvSpPr>
            <a:spLocks noGrp="1"/>
          </p:cNvSpPr>
          <p:nvPr>
            <p:ph type="sldNum" sz="quarter" idx="12"/>
          </p:nvPr>
        </p:nvSpPr>
        <p:spPr/>
        <p:txBody>
          <a:bodyPr/>
          <a:lstStyle/>
          <a:p>
            <a:fld id="{C7FB85D2-DEDC-45F2-B269-8A173E48FF36}" type="slidenum">
              <a:rPr lang="fr-FR" smtClean="0"/>
              <a:t>24</a:t>
            </a:fld>
            <a:endParaRPr lang="fr-FR"/>
          </a:p>
        </p:txBody>
      </p:sp>
      <p:sp>
        <p:nvSpPr>
          <p:cNvPr id="6" name="Bulle narrative : rectangle à coins arrondis 5">
            <a:extLst>
              <a:ext uri="{FF2B5EF4-FFF2-40B4-BE49-F238E27FC236}">
                <a16:creationId xmlns:a16="http://schemas.microsoft.com/office/drawing/2014/main" id="{ED486125-8348-49CF-9065-F3B4FFB4FE2E}"/>
              </a:ext>
            </a:extLst>
          </p:cNvPr>
          <p:cNvSpPr/>
          <p:nvPr/>
        </p:nvSpPr>
        <p:spPr>
          <a:xfrm>
            <a:off x="3313387" y="4671221"/>
            <a:ext cx="6195848" cy="1505742"/>
          </a:xfrm>
          <a:prstGeom prst="wedgeRoundRectCallout">
            <a:avLst>
              <a:gd name="adj1" fmla="val -35192"/>
              <a:gd name="adj2" fmla="val -8482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Souplesse pour cette première année  (possibilité de décomposer la consigne professionnelle pour guider les candidats si le plan de formation n’a pas été conçu dans une logique globale)</a:t>
            </a:r>
          </a:p>
        </p:txBody>
      </p:sp>
      <p:sp>
        <p:nvSpPr>
          <p:cNvPr id="7" name="Ellipse 6">
            <a:extLst>
              <a:ext uri="{FF2B5EF4-FFF2-40B4-BE49-F238E27FC236}">
                <a16:creationId xmlns:a16="http://schemas.microsoft.com/office/drawing/2014/main" id="{F6378685-1F2E-4375-9675-F0089421F51D}"/>
              </a:ext>
            </a:extLst>
          </p:cNvPr>
          <p:cNvSpPr/>
          <p:nvPr/>
        </p:nvSpPr>
        <p:spPr>
          <a:xfrm>
            <a:off x="7772400" y="173421"/>
            <a:ext cx="2837793" cy="13255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Bien rester dans le périmètre d’action d’un TS ESF </a:t>
            </a:r>
          </a:p>
          <a:p>
            <a:pPr algn="ctr"/>
            <a:r>
              <a:rPr lang="fr-FR" i="1" dirty="0"/>
              <a:t>(pas DE CES</a:t>
            </a:r>
            <a:r>
              <a:rPr lang="fr-FR" dirty="0"/>
              <a:t>F)</a:t>
            </a:r>
          </a:p>
        </p:txBody>
      </p:sp>
    </p:spTree>
    <p:extLst>
      <p:ext uri="{BB962C8B-B14F-4D97-AF65-F5344CB8AC3E}">
        <p14:creationId xmlns:p14="http://schemas.microsoft.com/office/powerpoint/2010/main" val="478685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0E430C-DD03-4938-841A-2039AC43A456}"/>
              </a:ext>
            </a:extLst>
          </p:cNvPr>
          <p:cNvSpPr>
            <a:spLocks noGrp="1"/>
          </p:cNvSpPr>
          <p:nvPr>
            <p:ph type="title"/>
          </p:nvPr>
        </p:nvSpPr>
        <p:spPr/>
        <p:txBody>
          <a:bodyPr>
            <a:normAutofit/>
          </a:bodyPr>
          <a:lstStyle/>
          <a:p>
            <a:r>
              <a:rPr lang="fr-FR" sz="3600" b="1" dirty="0">
                <a:solidFill>
                  <a:schemeClr val="accent1"/>
                </a:solidFill>
              </a:rPr>
              <a:t>Les annexes </a:t>
            </a:r>
          </a:p>
        </p:txBody>
      </p:sp>
      <p:sp>
        <p:nvSpPr>
          <p:cNvPr id="3" name="Espace réservé du contenu 2">
            <a:extLst>
              <a:ext uri="{FF2B5EF4-FFF2-40B4-BE49-F238E27FC236}">
                <a16:creationId xmlns:a16="http://schemas.microsoft.com/office/drawing/2014/main" id="{40F07012-1AB5-43E1-9A03-16D5031E7BF1}"/>
              </a:ext>
            </a:extLst>
          </p:cNvPr>
          <p:cNvSpPr>
            <a:spLocks noGrp="1"/>
          </p:cNvSpPr>
          <p:nvPr>
            <p:ph idx="1"/>
          </p:nvPr>
        </p:nvSpPr>
        <p:spPr/>
        <p:txBody>
          <a:bodyPr>
            <a:normAutofit lnSpcReduction="10000"/>
          </a:bodyPr>
          <a:lstStyle/>
          <a:p>
            <a:r>
              <a:rPr lang="fr-FR" sz="2400" dirty="0"/>
              <a:t>Ne pas faire de référence aux annexes dans les questions (autonomie similaire à celle d’un professionnel)</a:t>
            </a:r>
          </a:p>
          <a:p>
            <a:pPr marL="0" indent="0">
              <a:buNone/>
            </a:pPr>
            <a:endParaRPr lang="fr-FR" sz="2400" dirty="0"/>
          </a:p>
          <a:p>
            <a:r>
              <a:rPr lang="fr-FR" sz="2400" dirty="0"/>
              <a:t>Nombre à adapter en fonction de la durée de l’épreuve (laisser du temps aux candidats pour la ou les réalisations, mais aussi pour le temps de réflexion et d’argumentation)</a:t>
            </a:r>
          </a:p>
          <a:p>
            <a:endParaRPr lang="fr-FR" sz="2400" dirty="0"/>
          </a:p>
          <a:p>
            <a:r>
              <a:rPr lang="fr-FR" sz="2400" dirty="0"/>
              <a:t>A numéroter (en fonction de l’ordre d’utilisation de ces consignes)</a:t>
            </a:r>
          </a:p>
          <a:p>
            <a:endParaRPr lang="fr-FR" sz="2400" dirty="0"/>
          </a:p>
          <a:p>
            <a:r>
              <a:rPr lang="fr-FR" sz="2400" dirty="0"/>
              <a:t>Des annexes professionnelles et techniques (de terrain dans la mesure du possible), référencées selon les règles présentées dans le cahier des charges</a:t>
            </a:r>
          </a:p>
          <a:p>
            <a:pPr marL="0" indent="0">
              <a:buNone/>
            </a:pPr>
            <a:endParaRPr lang="fr-FR" sz="2400" dirty="0"/>
          </a:p>
          <a:p>
            <a:endParaRPr lang="fr-FR" sz="2400" dirty="0"/>
          </a:p>
          <a:p>
            <a:endParaRPr lang="fr-FR" sz="2400" dirty="0"/>
          </a:p>
        </p:txBody>
      </p:sp>
      <p:sp>
        <p:nvSpPr>
          <p:cNvPr id="4" name="Espace réservé du numéro de diapositive 3">
            <a:extLst>
              <a:ext uri="{FF2B5EF4-FFF2-40B4-BE49-F238E27FC236}">
                <a16:creationId xmlns:a16="http://schemas.microsoft.com/office/drawing/2014/main" id="{96CB8D44-5A23-401B-8C22-A152B814579B}"/>
              </a:ext>
            </a:extLst>
          </p:cNvPr>
          <p:cNvSpPr>
            <a:spLocks noGrp="1"/>
          </p:cNvSpPr>
          <p:nvPr>
            <p:ph type="sldNum" sz="quarter" idx="12"/>
          </p:nvPr>
        </p:nvSpPr>
        <p:spPr/>
        <p:txBody>
          <a:bodyPr/>
          <a:lstStyle/>
          <a:p>
            <a:fld id="{C7FB85D2-DEDC-45F2-B269-8A173E48FF36}" type="slidenum">
              <a:rPr lang="fr-FR" smtClean="0"/>
              <a:t>25</a:t>
            </a:fld>
            <a:endParaRPr lang="fr-FR"/>
          </a:p>
        </p:txBody>
      </p:sp>
    </p:spTree>
    <p:extLst>
      <p:ext uri="{BB962C8B-B14F-4D97-AF65-F5344CB8AC3E}">
        <p14:creationId xmlns:p14="http://schemas.microsoft.com/office/powerpoint/2010/main" val="24671785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B06CB7-01D8-470F-9E3C-C47CECB7F12F}"/>
              </a:ext>
            </a:extLst>
          </p:cNvPr>
          <p:cNvSpPr>
            <a:spLocks noGrp="1"/>
          </p:cNvSpPr>
          <p:nvPr>
            <p:ph type="title"/>
          </p:nvPr>
        </p:nvSpPr>
        <p:spPr/>
        <p:txBody>
          <a:bodyPr>
            <a:normAutofit/>
          </a:bodyPr>
          <a:lstStyle/>
          <a:p>
            <a:r>
              <a:rPr lang="fr-FR" sz="3600" b="1" dirty="0">
                <a:solidFill>
                  <a:schemeClr val="accent1"/>
                </a:solidFill>
              </a:rPr>
              <a:t>Construction de la SE et de la grille d’évaluation</a:t>
            </a:r>
          </a:p>
        </p:txBody>
      </p:sp>
      <p:sp>
        <p:nvSpPr>
          <p:cNvPr id="3" name="Espace réservé du contenu 2">
            <a:extLst>
              <a:ext uri="{FF2B5EF4-FFF2-40B4-BE49-F238E27FC236}">
                <a16:creationId xmlns:a16="http://schemas.microsoft.com/office/drawing/2014/main" id="{EA6C2046-5786-4278-9AB4-62E57D640886}"/>
              </a:ext>
            </a:extLst>
          </p:cNvPr>
          <p:cNvSpPr>
            <a:spLocks noGrp="1"/>
          </p:cNvSpPr>
          <p:nvPr>
            <p:ph idx="1"/>
          </p:nvPr>
        </p:nvSpPr>
        <p:spPr/>
        <p:txBody>
          <a:bodyPr/>
          <a:lstStyle/>
          <a:p>
            <a:r>
              <a:rPr lang="fr-FR" sz="2400" dirty="0"/>
              <a:t>Par les deux enseignants : STMS et économie-gestion</a:t>
            </a:r>
          </a:p>
          <a:p>
            <a:endParaRPr lang="fr-FR" sz="2400" dirty="0"/>
          </a:p>
          <a:p>
            <a:r>
              <a:rPr lang="fr-FR" sz="2400" dirty="0"/>
              <a:t>Construction d’un contexte commun et d’un fil conducteur, pour faire sens dans la situation</a:t>
            </a:r>
          </a:p>
          <a:p>
            <a:endParaRPr lang="fr-FR" sz="2400" dirty="0"/>
          </a:p>
          <a:p>
            <a:r>
              <a:rPr lang="fr-FR" sz="2400" dirty="0"/>
              <a:t>Choix des compétences et des indicateurs à évaluer</a:t>
            </a:r>
          </a:p>
          <a:p>
            <a:endParaRPr lang="fr-FR" sz="2400" dirty="0"/>
          </a:p>
          <a:p>
            <a:r>
              <a:rPr lang="fr-FR" sz="2400" dirty="0"/>
              <a:t>Elaboration du questionnement</a:t>
            </a:r>
          </a:p>
          <a:p>
            <a:endParaRPr lang="fr-FR" dirty="0"/>
          </a:p>
        </p:txBody>
      </p:sp>
      <p:sp>
        <p:nvSpPr>
          <p:cNvPr id="4" name="Flèche : angle droit à deux pointes 3">
            <a:extLst>
              <a:ext uri="{FF2B5EF4-FFF2-40B4-BE49-F238E27FC236}">
                <a16:creationId xmlns:a16="http://schemas.microsoft.com/office/drawing/2014/main" id="{554DE8DA-1733-4F43-9043-2981A7DBF24A}"/>
              </a:ext>
            </a:extLst>
          </p:cNvPr>
          <p:cNvSpPr/>
          <p:nvPr/>
        </p:nvSpPr>
        <p:spPr>
          <a:xfrm rot="18732927">
            <a:off x="7475984" y="4227554"/>
            <a:ext cx="1033670" cy="954156"/>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3A5B9372-A5BB-4577-934A-0980E4533673}"/>
              </a:ext>
            </a:extLst>
          </p:cNvPr>
          <p:cNvSpPr txBox="1"/>
          <p:nvPr/>
        </p:nvSpPr>
        <p:spPr>
          <a:xfrm>
            <a:off x="8693427" y="4001293"/>
            <a:ext cx="2994990" cy="1200329"/>
          </a:xfrm>
          <a:prstGeom prst="rect">
            <a:avLst/>
          </a:prstGeom>
          <a:noFill/>
        </p:spPr>
        <p:txBody>
          <a:bodyPr wrap="square" rtlCol="0">
            <a:spAutoFit/>
          </a:bodyPr>
          <a:lstStyle/>
          <a:p>
            <a:r>
              <a:rPr lang="fr-FR" sz="2400" i="1" dirty="0"/>
              <a:t>Aller-retour entre les outils d’évaluation et les activités à réaliser </a:t>
            </a:r>
          </a:p>
        </p:txBody>
      </p:sp>
    </p:spTree>
    <p:extLst>
      <p:ext uri="{BB962C8B-B14F-4D97-AF65-F5344CB8AC3E}">
        <p14:creationId xmlns:p14="http://schemas.microsoft.com/office/powerpoint/2010/main" val="18060224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EF3D78-F83B-4978-882A-FEB10F8629D6}"/>
              </a:ext>
            </a:extLst>
          </p:cNvPr>
          <p:cNvSpPr>
            <a:spLocks noGrp="1"/>
          </p:cNvSpPr>
          <p:nvPr>
            <p:ph type="title"/>
          </p:nvPr>
        </p:nvSpPr>
        <p:spPr/>
        <p:txBody>
          <a:bodyPr>
            <a:normAutofit/>
          </a:bodyPr>
          <a:lstStyle/>
          <a:p>
            <a:r>
              <a:rPr lang="fr-FR" sz="3600" b="1" dirty="0">
                <a:solidFill>
                  <a:schemeClr val="accent1"/>
                </a:solidFill>
              </a:rPr>
              <a:t>Grille d’évaluation (1)</a:t>
            </a:r>
          </a:p>
        </p:txBody>
      </p:sp>
      <p:sp>
        <p:nvSpPr>
          <p:cNvPr id="3" name="Espace réservé du contenu 2">
            <a:extLst>
              <a:ext uri="{FF2B5EF4-FFF2-40B4-BE49-F238E27FC236}">
                <a16:creationId xmlns:a16="http://schemas.microsoft.com/office/drawing/2014/main" id="{3A763B2C-B1AC-4F53-8EF6-CECA20C34725}"/>
              </a:ext>
            </a:extLst>
          </p:cNvPr>
          <p:cNvSpPr>
            <a:spLocks noGrp="1"/>
          </p:cNvSpPr>
          <p:nvPr>
            <p:ph idx="1"/>
          </p:nvPr>
        </p:nvSpPr>
        <p:spPr/>
        <p:txBody>
          <a:bodyPr>
            <a:normAutofit/>
          </a:bodyPr>
          <a:lstStyle/>
          <a:p>
            <a:r>
              <a:rPr lang="fr-FR" sz="2400" dirty="0"/>
              <a:t>Dans la mesure du possible, évaluer l’ensemble des compétences</a:t>
            </a:r>
          </a:p>
          <a:p>
            <a:endParaRPr lang="fr-FR" sz="2400" dirty="0"/>
          </a:p>
          <a:p>
            <a:r>
              <a:rPr lang="fr-FR" sz="2400" dirty="0"/>
              <a:t>Mais, pour une question de cohérence dans la situation présentée, possibilité de n’évaluer qu’une partie des compétences (</a:t>
            </a:r>
            <a:r>
              <a:rPr lang="fr-FR" sz="2400" i="1" dirty="0"/>
              <a:t>une majorité cependant</a:t>
            </a:r>
            <a:r>
              <a:rPr lang="fr-FR" sz="2400" dirty="0"/>
              <a:t>)</a:t>
            </a:r>
          </a:p>
          <a:p>
            <a:endParaRPr lang="fr-FR" sz="2400" dirty="0"/>
          </a:p>
          <a:p>
            <a:endParaRPr lang="fr-FR" sz="2400" dirty="0"/>
          </a:p>
        </p:txBody>
      </p:sp>
      <p:sp>
        <p:nvSpPr>
          <p:cNvPr id="4" name="Flèche : bas 3">
            <a:extLst>
              <a:ext uri="{FF2B5EF4-FFF2-40B4-BE49-F238E27FC236}">
                <a16:creationId xmlns:a16="http://schemas.microsoft.com/office/drawing/2014/main" id="{9A8E63D3-EF40-4FCF-AA9F-C3707DB5AA00}"/>
              </a:ext>
            </a:extLst>
          </p:cNvPr>
          <p:cNvSpPr/>
          <p:nvPr/>
        </p:nvSpPr>
        <p:spPr>
          <a:xfrm>
            <a:off x="5247861" y="3670852"/>
            <a:ext cx="954156" cy="9939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76F0E10F-B63A-47CE-BB3E-49988CA0B05D}"/>
              </a:ext>
            </a:extLst>
          </p:cNvPr>
          <p:cNvSpPr txBox="1"/>
          <p:nvPr/>
        </p:nvSpPr>
        <p:spPr>
          <a:xfrm>
            <a:off x="3054625" y="4959198"/>
            <a:ext cx="6294783" cy="461665"/>
          </a:xfrm>
          <a:prstGeom prst="rect">
            <a:avLst/>
          </a:prstGeom>
          <a:noFill/>
        </p:spPr>
        <p:txBody>
          <a:bodyPr wrap="square" rtlCol="0">
            <a:spAutoFit/>
          </a:bodyPr>
          <a:lstStyle/>
          <a:p>
            <a:r>
              <a:rPr lang="fr-FR" sz="2400" dirty="0"/>
              <a:t>Privilégier le sens à une évaluation exhaustive</a:t>
            </a:r>
          </a:p>
        </p:txBody>
      </p:sp>
    </p:spTree>
    <p:extLst>
      <p:ext uri="{BB962C8B-B14F-4D97-AF65-F5344CB8AC3E}">
        <p14:creationId xmlns:p14="http://schemas.microsoft.com/office/powerpoint/2010/main" val="4193903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C5605F-41C5-4F76-B54D-E0F46301DF66}"/>
              </a:ext>
            </a:extLst>
          </p:cNvPr>
          <p:cNvSpPr>
            <a:spLocks noGrp="1"/>
          </p:cNvSpPr>
          <p:nvPr>
            <p:ph type="title"/>
          </p:nvPr>
        </p:nvSpPr>
        <p:spPr/>
        <p:txBody>
          <a:bodyPr>
            <a:normAutofit/>
          </a:bodyPr>
          <a:lstStyle/>
          <a:p>
            <a:r>
              <a:rPr lang="fr-FR" sz="3600" b="1" dirty="0">
                <a:solidFill>
                  <a:schemeClr val="accent1"/>
                </a:solidFill>
              </a:rPr>
              <a:t>Grille d’évaluation (2)</a:t>
            </a:r>
          </a:p>
        </p:txBody>
      </p:sp>
      <p:pic>
        <p:nvPicPr>
          <p:cNvPr id="4" name="Image 3">
            <a:extLst>
              <a:ext uri="{FF2B5EF4-FFF2-40B4-BE49-F238E27FC236}">
                <a16:creationId xmlns:a16="http://schemas.microsoft.com/office/drawing/2014/main" id="{8E09380A-A289-4CD4-9207-FE6C2D2D5915}"/>
              </a:ext>
            </a:extLst>
          </p:cNvPr>
          <p:cNvPicPr>
            <a:picLocks noChangeAspect="1"/>
          </p:cNvPicPr>
          <p:nvPr/>
        </p:nvPicPr>
        <p:blipFill>
          <a:blip r:embed="rId2"/>
          <a:stretch>
            <a:fillRect/>
          </a:stretch>
        </p:blipFill>
        <p:spPr>
          <a:xfrm>
            <a:off x="267320" y="1667703"/>
            <a:ext cx="9512783" cy="4825172"/>
          </a:xfrm>
          <a:prstGeom prst="rect">
            <a:avLst/>
          </a:prstGeom>
        </p:spPr>
      </p:pic>
      <p:sp>
        <p:nvSpPr>
          <p:cNvPr id="5" name="Bulle narrative : ronde 4">
            <a:extLst>
              <a:ext uri="{FF2B5EF4-FFF2-40B4-BE49-F238E27FC236}">
                <a16:creationId xmlns:a16="http://schemas.microsoft.com/office/drawing/2014/main" id="{8B58B099-5EDB-4640-BF48-7A85372F89F0}"/>
              </a:ext>
            </a:extLst>
          </p:cNvPr>
          <p:cNvSpPr/>
          <p:nvPr/>
        </p:nvSpPr>
        <p:spPr>
          <a:xfrm>
            <a:off x="8454887" y="280022"/>
            <a:ext cx="3189425" cy="154318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Griser les indicateurs (et éventuellement les indicateurs) qui ne sont pas évalués</a:t>
            </a:r>
          </a:p>
        </p:txBody>
      </p:sp>
      <p:sp>
        <p:nvSpPr>
          <p:cNvPr id="7" name="Bulle narrative : ronde 6">
            <a:extLst>
              <a:ext uri="{FF2B5EF4-FFF2-40B4-BE49-F238E27FC236}">
                <a16:creationId xmlns:a16="http://schemas.microsoft.com/office/drawing/2014/main" id="{E5FC2BBF-AEF3-4BB1-9BBA-1CD38A8A3DA1}"/>
              </a:ext>
            </a:extLst>
          </p:cNvPr>
          <p:cNvSpPr/>
          <p:nvPr/>
        </p:nvSpPr>
        <p:spPr>
          <a:xfrm>
            <a:off x="10049599" y="3233531"/>
            <a:ext cx="1996627" cy="3443150"/>
          </a:xfrm>
          <a:prstGeom prst="wedgeEllipseCallout">
            <a:avLst>
              <a:gd name="adj1" fmla="val -61984"/>
              <a:gd name="adj2" fmla="val 421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la fin de chaque compétence, prévoir le total des points de la compétence, pour faire une évaluation par profil</a:t>
            </a:r>
          </a:p>
        </p:txBody>
      </p:sp>
    </p:spTree>
    <p:extLst>
      <p:ext uri="{BB962C8B-B14F-4D97-AF65-F5344CB8AC3E}">
        <p14:creationId xmlns:p14="http://schemas.microsoft.com/office/powerpoint/2010/main" val="19294828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76F91E-E7D3-4832-8CAB-2010DE626D45}"/>
              </a:ext>
            </a:extLst>
          </p:cNvPr>
          <p:cNvSpPr>
            <a:spLocks noGrp="1"/>
          </p:cNvSpPr>
          <p:nvPr>
            <p:ph type="title"/>
          </p:nvPr>
        </p:nvSpPr>
        <p:spPr>
          <a:xfrm>
            <a:off x="838200" y="2766218"/>
            <a:ext cx="10515600" cy="1325563"/>
          </a:xfrm>
        </p:spPr>
        <p:txBody>
          <a:bodyPr>
            <a:normAutofit/>
          </a:bodyPr>
          <a:lstStyle/>
          <a:p>
            <a:pPr algn="ctr"/>
            <a:r>
              <a:rPr lang="fr-FR" sz="3200" b="1" dirty="0">
                <a:solidFill>
                  <a:schemeClr val="accent1"/>
                </a:solidFill>
              </a:rPr>
              <a:t>Bloc de compétences E4 : </a:t>
            </a:r>
            <a:br>
              <a:rPr lang="fr-FR" sz="3200" b="1" dirty="0">
                <a:solidFill>
                  <a:schemeClr val="accent1"/>
                </a:solidFill>
              </a:rPr>
            </a:br>
            <a:r>
              <a:rPr lang="fr-FR" sz="3200" b="1" dirty="0">
                <a:solidFill>
                  <a:schemeClr val="accent1"/>
                </a:solidFill>
              </a:rPr>
              <a:t>comment orienter les apprentissages ? </a:t>
            </a:r>
          </a:p>
        </p:txBody>
      </p:sp>
    </p:spTree>
    <p:extLst>
      <p:ext uri="{BB962C8B-B14F-4D97-AF65-F5344CB8AC3E}">
        <p14:creationId xmlns:p14="http://schemas.microsoft.com/office/powerpoint/2010/main" val="426915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0FAA10-C3A2-4E3A-83C8-FD8912C35827}"/>
              </a:ext>
            </a:extLst>
          </p:cNvPr>
          <p:cNvSpPr>
            <a:spLocks noGrp="1"/>
          </p:cNvSpPr>
          <p:nvPr>
            <p:ph type="title"/>
          </p:nvPr>
        </p:nvSpPr>
        <p:spPr>
          <a:xfrm>
            <a:off x="646111" y="0"/>
            <a:ext cx="10300185" cy="1400530"/>
          </a:xfrm>
        </p:spPr>
        <p:txBody>
          <a:bodyPr>
            <a:normAutofit/>
          </a:bodyPr>
          <a:lstStyle/>
          <a:p>
            <a:r>
              <a:rPr lang="fr-FR" sz="3600" b="1" dirty="0">
                <a:solidFill>
                  <a:schemeClr val="accent1"/>
                </a:solidFill>
              </a:rPr>
              <a:t>Les activités composant les 5 fonctions</a:t>
            </a:r>
          </a:p>
        </p:txBody>
      </p:sp>
      <p:graphicFrame>
        <p:nvGraphicFramePr>
          <p:cNvPr id="4" name="Espace réservé du contenu 3">
            <a:extLst>
              <a:ext uri="{FF2B5EF4-FFF2-40B4-BE49-F238E27FC236}">
                <a16:creationId xmlns:a16="http://schemas.microsoft.com/office/drawing/2014/main" id="{68554B6B-9D6A-4777-B352-5C03F2BD1FA6}"/>
              </a:ext>
            </a:extLst>
          </p:cNvPr>
          <p:cNvGraphicFramePr>
            <a:graphicFrameLocks noGrp="1"/>
          </p:cNvGraphicFramePr>
          <p:nvPr>
            <p:ph idx="1"/>
            <p:extLst>
              <p:ext uri="{D42A27DB-BD31-4B8C-83A1-F6EECF244321}">
                <p14:modId xmlns:p14="http://schemas.microsoft.com/office/powerpoint/2010/main" val="2129452426"/>
              </p:ext>
            </p:extLst>
          </p:nvPr>
        </p:nvGraphicFramePr>
        <p:xfrm>
          <a:off x="646111" y="1114382"/>
          <a:ext cx="10810461" cy="5465322"/>
        </p:xfrm>
        <a:graphic>
          <a:graphicData uri="http://schemas.openxmlformats.org/drawingml/2006/table">
            <a:tbl>
              <a:tblPr/>
              <a:tblGrid>
                <a:gridCol w="10810461">
                  <a:extLst>
                    <a:ext uri="{9D8B030D-6E8A-4147-A177-3AD203B41FA5}">
                      <a16:colId xmlns:a16="http://schemas.microsoft.com/office/drawing/2014/main" val="926574164"/>
                    </a:ext>
                  </a:extLst>
                </a:gridCol>
              </a:tblGrid>
              <a:tr h="1178867">
                <a:tc>
                  <a:txBody>
                    <a:bodyPr/>
                    <a:lstStyle/>
                    <a:p>
                      <a:pPr>
                        <a:lnSpc>
                          <a:spcPct val="107000"/>
                        </a:lnSpc>
                        <a:spcAft>
                          <a:spcPts val="0"/>
                        </a:spcAft>
                      </a:pPr>
                      <a:r>
                        <a:rPr lang="fr-FR" sz="1300" b="1" dirty="0">
                          <a:effectLst/>
                          <a:latin typeface="Calibri" panose="020F0502020204030204" pitchFamily="34" charset="0"/>
                          <a:ea typeface="Calibri" panose="020F0502020204030204" pitchFamily="34" charset="0"/>
                          <a:cs typeface="Calibri" panose="020F0502020204030204" pitchFamily="34" charset="0"/>
                        </a:rPr>
                        <a:t>Fonction 1 : Expertise et conseil technologiques en vie quotidienne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1.1 Conseil technique dans les domaines de la vie quotidienne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1.2 Promotion en lien avec la gestion des flux : énergies, eaux, déchets </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1.3 Soutien au montage de dossiers de demande d’aides, de réhabilitation ou d’amélioration de l’habitat ou du logement</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1.4 Promotion de la santé concernant l’alimentation et l’écologie de la vie quotidienne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1.5 Gestion documentaire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520" marR="42520" marT="42520" marB="425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784967"/>
                  </a:ext>
                </a:extLst>
              </a:tr>
              <a:tr h="1422809">
                <a:tc>
                  <a:txBody>
                    <a:bodyPr/>
                    <a:lstStyle/>
                    <a:p>
                      <a:pPr>
                        <a:lnSpc>
                          <a:spcPct val="107000"/>
                        </a:lnSpc>
                        <a:spcAft>
                          <a:spcPts val="0"/>
                        </a:spcAft>
                      </a:pPr>
                      <a:r>
                        <a:rPr lang="fr-FR" sz="1300" b="1" dirty="0">
                          <a:effectLst/>
                          <a:latin typeface="Calibri" panose="020F0502020204030204" pitchFamily="34" charset="0"/>
                          <a:ea typeface="Calibri" panose="020F0502020204030204" pitchFamily="34" charset="0"/>
                          <a:cs typeface="Calibri" panose="020F0502020204030204" pitchFamily="34" charset="0"/>
                        </a:rPr>
                        <a:t>Fonction 2 : Organisation technique de la vie quotidienne dans un service, dans un établissement</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2.1 Suivi des locations et du patrimoine locatif</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2.2 Gestion de l'hébergement au sein d’une résidence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2.3 Gestion de la distribution des repas</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2.4 Gestion de la maintenance des locaux et des équipements, gestion de l’entretien du linge et des déchets</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2.5 Aménagement de l’espace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2.6 Participation à la gestion administrative et financière du service ou de l’établissement</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2.7 Participation à la démarche qualité</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520" marR="42520" marT="42520" marB="425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9165126"/>
                  </a:ext>
                </a:extLst>
              </a:tr>
              <a:tr h="814817">
                <a:tc>
                  <a:txBody>
                    <a:bodyPr/>
                    <a:lstStyle/>
                    <a:p>
                      <a:pPr>
                        <a:lnSpc>
                          <a:spcPct val="107000"/>
                        </a:lnSpc>
                        <a:spcAft>
                          <a:spcPts val="0"/>
                        </a:spcAft>
                      </a:pPr>
                      <a:r>
                        <a:rPr lang="fr-FR" sz="1300" b="1" dirty="0">
                          <a:effectLst/>
                          <a:latin typeface="Calibri" panose="020F0502020204030204" pitchFamily="34" charset="0"/>
                          <a:ea typeface="Calibri" panose="020F0502020204030204" pitchFamily="34" charset="0"/>
                          <a:cs typeface="Calibri" panose="020F0502020204030204" pitchFamily="34" charset="0"/>
                        </a:rPr>
                        <a:t>Fonction 3 : Animation, formation dans les domaines de la vie quotidienne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3.1 Accueil des publics  </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3.2 Conception, organisation et mise en œuvre d’actions collectives à visée éducative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3.3 Animation de la vie quotidienne dans un service, un établissement</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520" marR="42520" marT="42520" marB="425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810187329"/>
                  </a:ext>
                </a:extLst>
              </a:tr>
              <a:tr h="692475">
                <a:tc>
                  <a:txBody>
                    <a:bodyPr/>
                    <a:lstStyle/>
                    <a:p>
                      <a:pPr>
                        <a:lnSpc>
                          <a:spcPct val="107000"/>
                        </a:lnSpc>
                        <a:spcAft>
                          <a:spcPts val="0"/>
                        </a:spcAft>
                      </a:pPr>
                      <a:r>
                        <a:rPr lang="fr-FR" sz="1300" b="1" dirty="0">
                          <a:effectLst/>
                          <a:latin typeface="Calibri" panose="020F0502020204030204" pitchFamily="34" charset="0"/>
                          <a:ea typeface="Calibri" panose="020F0502020204030204" pitchFamily="34" charset="0"/>
                          <a:cs typeface="Calibri" panose="020F0502020204030204" pitchFamily="34" charset="0"/>
                        </a:rPr>
                        <a:t>Fonction 4 : Communication professionnelle - animation d’équipe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marR="26670">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4.1 Communication avec le public, les partenaires et communication interne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marR="26670">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4.2 Animation et suivi du travail d’équipe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520" marR="42520" marT="42520" marB="425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353702314"/>
                  </a:ext>
                </a:extLst>
              </a:tr>
              <a:tr h="693219">
                <a:tc>
                  <a:txBody>
                    <a:bodyPr/>
                    <a:lstStyle/>
                    <a:p>
                      <a:pPr>
                        <a:lnSpc>
                          <a:spcPct val="107000"/>
                        </a:lnSpc>
                        <a:spcAft>
                          <a:spcPts val="0"/>
                        </a:spcAft>
                      </a:pPr>
                      <a:r>
                        <a:rPr lang="fr-FR" sz="1300" b="1" dirty="0">
                          <a:effectLst/>
                          <a:latin typeface="Calibri" panose="020F0502020204030204" pitchFamily="34" charset="0"/>
                          <a:ea typeface="Calibri" panose="020F0502020204030204" pitchFamily="34" charset="0"/>
                          <a:cs typeface="Calibri" panose="020F0502020204030204" pitchFamily="34" charset="0"/>
                        </a:rPr>
                        <a:t>Fonction 5 : Participation à la dynamique institutionnelle et partenariale</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marR="26670">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5.1 Représentation de l’institution</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300" dirty="0">
                          <a:effectLst/>
                          <a:latin typeface="Calibri" panose="020F0502020204030204" pitchFamily="34" charset="0"/>
                          <a:ea typeface="Calibri" panose="020F0502020204030204" pitchFamily="34" charset="0"/>
                          <a:cs typeface="Calibri" panose="020F0502020204030204" pitchFamily="34" charset="0"/>
                        </a:rPr>
                        <a:t>Activité 5.2 Mise en œuvre du partenariat intra ou interinstitutionnel</a:t>
                      </a:r>
                      <a:endParaRPr lang="fr-F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42520" marR="42520" marT="42520" marB="425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690599116"/>
                  </a:ext>
                </a:extLst>
              </a:tr>
            </a:tbl>
          </a:graphicData>
        </a:graphic>
      </p:graphicFrame>
    </p:spTree>
    <p:extLst>
      <p:ext uri="{BB962C8B-B14F-4D97-AF65-F5344CB8AC3E}">
        <p14:creationId xmlns:p14="http://schemas.microsoft.com/office/powerpoint/2010/main" val="2015547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4F312A-E340-4405-AF2E-AC8037EF1349}"/>
              </a:ext>
            </a:extLst>
          </p:cNvPr>
          <p:cNvSpPr>
            <a:spLocks noGrp="1"/>
          </p:cNvSpPr>
          <p:nvPr>
            <p:ph type="title"/>
          </p:nvPr>
        </p:nvSpPr>
        <p:spPr/>
        <p:txBody>
          <a:bodyPr>
            <a:normAutofit/>
          </a:bodyPr>
          <a:lstStyle/>
          <a:p>
            <a:r>
              <a:rPr lang="fr-FR" sz="3600" b="1" dirty="0">
                <a:solidFill>
                  <a:schemeClr val="accent1"/>
                </a:solidFill>
              </a:rPr>
              <a:t>Deux enseignants : choix des compétences et des indicateurs travaillées </a:t>
            </a:r>
          </a:p>
        </p:txBody>
      </p:sp>
      <p:sp>
        <p:nvSpPr>
          <p:cNvPr id="3" name="Espace réservé du contenu 2">
            <a:extLst>
              <a:ext uri="{FF2B5EF4-FFF2-40B4-BE49-F238E27FC236}">
                <a16:creationId xmlns:a16="http://schemas.microsoft.com/office/drawing/2014/main" id="{CAB7081C-A1F3-47E7-B759-746ECBDF95FE}"/>
              </a:ext>
            </a:extLst>
          </p:cNvPr>
          <p:cNvSpPr>
            <a:spLocks noGrp="1"/>
          </p:cNvSpPr>
          <p:nvPr>
            <p:ph idx="1"/>
          </p:nvPr>
        </p:nvSpPr>
        <p:spPr>
          <a:xfrm>
            <a:off x="838200" y="1825625"/>
            <a:ext cx="10515600" cy="4270375"/>
          </a:xfrm>
        </p:spPr>
        <p:txBody>
          <a:bodyPr>
            <a:normAutofit/>
          </a:bodyPr>
          <a:lstStyle/>
          <a:p>
            <a:r>
              <a:rPr lang="fr-FR" sz="2400" dirty="0"/>
              <a:t>Construction d’une compétence </a:t>
            </a:r>
          </a:p>
          <a:p>
            <a:r>
              <a:rPr lang="fr-FR" sz="2400" dirty="0"/>
              <a:t>Travail d’un indicateur </a:t>
            </a:r>
          </a:p>
        </p:txBody>
      </p:sp>
      <p:sp>
        <p:nvSpPr>
          <p:cNvPr id="4" name="Accolade fermante 3">
            <a:extLst>
              <a:ext uri="{FF2B5EF4-FFF2-40B4-BE49-F238E27FC236}">
                <a16:creationId xmlns:a16="http://schemas.microsoft.com/office/drawing/2014/main" id="{3E9C336E-5A81-4454-9463-ED64ECA62C50}"/>
              </a:ext>
            </a:extLst>
          </p:cNvPr>
          <p:cNvSpPr/>
          <p:nvPr/>
        </p:nvSpPr>
        <p:spPr>
          <a:xfrm>
            <a:off x="5274365" y="1908313"/>
            <a:ext cx="291548" cy="66260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a:extLst>
              <a:ext uri="{FF2B5EF4-FFF2-40B4-BE49-F238E27FC236}">
                <a16:creationId xmlns:a16="http://schemas.microsoft.com/office/drawing/2014/main" id="{03074AF1-192A-43B3-8EE9-C169C36C5012}"/>
              </a:ext>
            </a:extLst>
          </p:cNvPr>
          <p:cNvSpPr txBox="1"/>
          <p:nvPr/>
        </p:nvSpPr>
        <p:spPr>
          <a:xfrm>
            <a:off x="5830957" y="1908313"/>
            <a:ext cx="4465982" cy="738664"/>
          </a:xfrm>
          <a:prstGeom prst="rect">
            <a:avLst/>
          </a:prstGeom>
          <a:noFill/>
        </p:spPr>
        <p:txBody>
          <a:bodyPr wrap="square" rtlCol="0">
            <a:spAutoFit/>
          </a:bodyPr>
          <a:lstStyle/>
          <a:p>
            <a:r>
              <a:rPr lang="fr-FR" sz="2400" dirty="0"/>
              <a:t>possibles par les deux enseignants</a:t>
            </a:r>
          </a:p>
          <a:p>
            <a:endParaRPr lang="fr-FR" dirty="0"/>
          </a:p>
        </p:txBody>
      </p:sp>
      <p:sp>
        <p:nvSpPr>
          <p:cNvPr id="6" name="Flèche : bas 5">
            <a:extLst>
              <a:ext uri="{FF2B5EF4-FFF2-40B4-BE49-F238E27FC236}">
                <a16:creationId xmlns:a16="http://schemas.microsoft.com/office/drawing/2014/main" id="{A4222A59-9557-4FBD-969B-6B1DC6775A91}"/>
              </a:ext>
            </a:extLst>
          </p:cNvPr>
          <p:cNvSpPr/>
          <p:nvPr/>
        </p:nvSpPr>
        <p:spPr>
          <a:xfrm>
            <a:off x="5181600" y="2955235"/>
            <a:ext cx="649357" cy="7386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80E16E2A-2D29-4C88-93E7-50905CC2A3B4}"/>
              </a:ext>
            </a:extLst>
          </p:cNvPr>
          <p:cNvSpPr txBox="1"/>
          <p:nvPr/>
        </p:nvSpPr>
        <p:spPr>
          <a:xfrm>
            <a:off x="838200" y="4140656"/>
            <a:ext cx="9462052" cy="461665"/>
          </a:xfrm>
          <a:prstGeom prst="rect">
            <a:avLst/>
          </a:prstGeom>
          <a:noFill/>
        </p:spPr>
        <p:txBody>
          <a:bodyPr wrap="square" rtlCol="0">
            <a:spAutoFit/>
          </a:bodyPr>
          <a:lstStyle/>
          <a:p>
            <a:pPr algn="ctr"/>
            <a:r>
              <a:rPr lang="fr-FR" sz="2400" dirty="0"/>
              <a:t>Associer les compétences et indicateurs avec les savoirs associés du blocs</a:t>
            </a:r>
          </a:p>
        </p:txBody>
      </p:sp>
      <p:sp>
        <p:nvSpPr>
          <p:cNvPr id="10" name="Phylactère : pensées 9">
            <a:extLst>
              <a:ext uri="{FF2B5EF4-FFF2-40B4-BE49-F238E27FC236}">
                <a16:creationId xmlns:a16="http://schemas.microsoft.com/office/drawing/2014/main" id="{66A9DE60-1051-4B98-B69C-961487E769DB}"/>
              </a:ext>
            </a:extLst>
          </p:cNvPr>
          <p:cNvSpPr/>
          <p:nvPr/>
        </p:nvSpPr>
        <p:spPr>
          <a:xfrm>
            <a:off x="584755" y="5155559"/>
            <a:ext cx="1868555" cy="689113"/>
          </a:xfrm>
          <a:prstGeom prst="cloudCallout">
            <a:avLst>
              <a:gd name="adj1" fmla="val 43706"/>
              <a:gd name="adj2" fmla="val -778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Qui ? Quand ? </a:t>
            </a:r>
          </a:p>
        </p:txBody>
      </p:sp>
      <p:sp>
        <p:nvSpPr>
          <p:cNvPr id="11" name="Phylactère : pensées 10">
            <a:extLst>
              <a:ext uri="{FF2B5EF4-FFF2-40B4-BE49-F238E27FC236}">
                <a16:creationId xmlns:a16="http://schemas.microsoft.com/office/drawing/2014/main" id="{F8548A55-0C7F-4959-84BF-3A8501F3CCE0}"/>
              </a:ext>
            </a:extLst>
          </p:cNvPr>
          <p:cNvSpPr/>
          <p:nvPr/>
        </p:nvSpPr>
        <p:spPr>
          <a:xfrm>
            <a:off x="6115884" y="5232845"/>
            <a:ext cx="2173351" cy="1017284"/>
          </a:xfrm>
          <a:prstGeom prst="cloudCallout">
            <a:avLst>
              <a:gd name="adj1" fmla="val 5153"/>
              <a:gd name="adj2" fmla="val -96429"/>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En appui sur quelle activité ?</a:t>
            </a:r>
          </a:p>
        </p:txBody>
      </p:sp>
      <p:sp>
        <p:nvSpPr>
          <p:cNvPr id="12" name="Phylactère : pensées 11">
            <a:extLst>
              <a:ext uri="{FF2B5EF4-FFF2-40B4-BE49-F238E27FC236}">
                <a16:creationId xmlns:a16="http://schemas.microsoft.com/office/drawing/2014/main" id="{5D9008F6-ACCD-47BE-8E0B-38BA5E306BF6}"/>
              </a:ext>
            </a:extLst>
          </p:cNvPr>
          <p:cNvSpPr/>
          <p:nvPr/>
        </p:nvSpPr>
        <p:spPr>
          <a:xfrm>
            <a:off x="2978431" y="5327131"/>
            <a:ext cx="2527847" cy="1077127"/>
          </a:xfrm>
          <a:prstGeom prst="cloudCallout">
            <a:avLst>
              <a:gd name="adj1" fmla="val 18486"/>
              <a:gd name="adj2" fmla="val -83909"/>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 progressivité ?</a:t>
            </a:r>
          </a:p>
        </p:txBody>
      </p:sp>
      <p:sp>
        <p:nvSpPr>
          <p:cNvPr id="13" name="Phylactère : pensées 12">
            <a:extLst>
              <a:ext uri="{FF2B5EF4-FFF2-40B4-BE49-F238E27FC236}">
                <a16:creationId xmlns:a16="http://schemas.microsoft.com/office/drawing/2014/main" id="{76FE2A2D-16D5-40D6-B660-A6D60B8FF32A}"/>
              </a:ext>
            </a:extLst>
          </p:cNvPr>
          <p:cNvSpPr/>
          <p:nvPr/>
        </p:nvSpPr>
        <p:spPr>
          <a:xfrm>
            <a:off x="9210263" y="5213653"/>
            <a:ext cx="2173351" cy="1017284"/>
          </a:xfrm>
          <a:prstGeom prst="cloudCallout">
            <a:avLst>
              <a:gd name="adj1" fmla="val -31809"/>
              <a:gd name="adj2" fmla="val -89916"/>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 évaluation ?</a:t>
            </a:r>
          </a:p>
        </p:txBody>
      </p:sp>
    </p:spTree>
    <p:extLst>
      <p:ext uri="{BB962C8B-B14F-4D97-AF65-F5344CB8AC3E}">
        <p14:creationId xmlns:p14="http://schemas.microsoft.com/office/powerpoint/2010/main" val="10838180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CB17A7-9C9F-49B2-AE6C-1547660B0511}"/>
              </a:ext>
            </a:extLst>
          </p:cNvPr>
          <p:cNvSpPr>
            <a:spLocks noGrp="1"/>
          </p:cNvSpPr>
          <p:nvPr>
            <p:ph type="title"/>
          </p:nvPr>
        </p:nvSpPr>
        <p:spPr>
          <a:xfrm>
            <a:off x="838199" y="365126"/>
            <a:ext cx="10638183" cy="1119118"/>
          </a:xfrm>
        </p:spPr>
        <p:txBody>
          <a:bodyPr>
            <a:noAutofit/>
          </a:bodyPr>
          <a:lstStyle/>
          <a:p>
            <a:r>
              <a:rPr lang="fr-FR" sz="3600" b="1" dirty="0">
                <a:solidFill>
                  <a:schemeClr val="accent1"/>
                </a:solidFill>
              </a:rPr>
              <a:t>Importance de combiner des activités de mise en pratique avec des activités d’explicitation des compétences </a:t>
            </a:r>
          </a:p>
        </p:txBody>
      </p:sp>
      <p:sp>
        <p:nvSpPr>
          <p:cNvPr id="3" name="Espace réservé du contenu 2">
            <a:extLst>
              <a:ext uri="{FF2B5EF4-FFF2-40B4-BE49-F238E27FC236}">
                <a16:creationId xmlns:a16="http://schemas.microsoft.com/office/drawing/2014/main" id="{F548E49B-826A-4A79-A701-88B865BD7A6D}"/>
              </a:ext>
            </a:extLst>
          </p:cNvPr>
          <p:cNvSpPr>
            <a:spLocks noGrp="1"/>
          </p:cNvSpPr>
          <p:nvPr>
            <p:ph idx="1"/>
          </p:nvPr>
        </p:nvSpPr>
        <p:spPr>
          <a:xfrm>
            <a:off x="838200" y="2040835"/>
            <a:ext cx="9905891" cy="2981739"/>
          </a:xfrm>
        </p:spPr>
        <p:txBody>
          <a:bodyPr>
            <a:normAutofit/>
          </a:bodyPr>
          <a:lstStyle/>
          <a:p>
            <a:pPr marL="0" indent="0">
              <a:buNone/>
            </a:pPr>
            <a:r>
              <a:rPr lang="fr-FR" sz="2800" b="1" dirty="0">
                <a:solidFill>
                  <a:schemeClr val="accent1"/>
                </a:solidFill>
              </a:rPr>
              <a:t>Construction de la compétence :</a:t>
            </a:r>
          </a:p>
          <a:p>
            <a:r>
              <a:rPr lang="fr-FR" sz="2400" dirty="0"/>
              <a:t>Par l’exercice de l’activité, au travers de tâches à réaliser</a:t>
            </a:r>
          </a:p>
          <a:p>
            <a:r>
              <a:rPr lang="fr-FR" sz="2400" dirty="0"/>
              <a:t>Mais aussi par la capacité de l’étudiant à analyser son action, la déconstruire, en tirer des enseignements. </a:t>
            </a:r>
          </a:p>
          <a:p>
            <a:pPr lvl="1">
              <a:buFont typeface="Symbol" panose="05050102010706020507" pitchFamily="18" charset="2"/>
              <a:buChar char="Þ"/>
            </a:pPr>
            <a:r>
              <a:rPr lang="fr-FR" dirty="0"/>
              <a:t> Réflexivité, pour comprendre ce qui a été acquis, l’évolution des représentations, l’acquisition des compétences : </a:t>
            </a:r>
            <a:r>
              <a:rPr lang="fr-FR" i="1" dirty="0"/>
              <a:t>« est-ce que je ferais différemment si c’était à refaire ? » </a:t>
            </a:r>
            <a:endParaRPr lang="fr-FR" dirty="0"/>
          </a:p>
        </p:txBody>
      </p:sp>
      <p:sp>
        <p:nvSpPr>
          <p:cNvPr id="5" name="Bulle narrative : ronde 4">
            <a:extLst>
              <a:ext uri="{FF2B5EF4-FFF2-40B4-BE49-F238E27FC236}">
                <a16:creationId xmlns:a16="http://schemas.microsoft.com/office/drawing/2014/main" id="{D3E2803B-F4B0-495B-9085-AB251B9F1A00}"/>
              </a:ext>
            </a:extLst>
          </p:cNvPr>
          <p:cNvSpPr/>
          <p:nvPr/>
        </p:nvSpPr>
        <p:spPr>
          <a:xfrm>
            <a:off x="9372600" y="1756085"/>
            <a:ext cx="2223052" cy="1325563"/>
          </a:xfrm>
          <a:prstGeom prst="wedgeEllipseCallout">
            <a:avLst>
              <a:gd name="adj1" fmla="val -99570"/>
              <a:gd name="adj2" fmla="val 405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Identification de la compétence travaillée</a:t>
            </a:r>
          </a:p>
        </p:txBody>
      </p:sp>
      <p:sp>
        <p:nvSpPr>
          <p:cNvPr id="6" name="ZoneTexte 5">
            <a:extLst>
              <a:ext uri="{FF2B5EF4-FFF2-40B4-BE49-F238E27FC236}">
                <a16:creationId xmlns:a16="http://schemas.microsoft.com/office/drawing/2014/main" id="{CD3FD855-8CEB-49DC-B061-1BB3764A1C9A}"/>
              </a:ext>
            </a:extLst>
          </p:cNvPr>
          <p:cNvSpPr txBox="1"/>
          <p:nvPr/>
        </p:nvSpPr>
        <p:spPr>
          <a:xfrm>
            <a:off x="1457739" y="5287617"/>
            <a:ext cx="9117496" cy="1200329"/>
          </a:xfrm>
          <a:prstGeom prst="rect">
            <a:avLst/>
          </a:prstGeom>
          <a:noFill/>
        </p:spPr>
        <p:txBody>
          <a:bodyPr wrap="square" rtlCol="0">
            <a:spAutoFit/>
          </a:bodyPr>
          <a:lstStyle/>
          <a:p>
            <a:pPr algn="ctr"/>
            <a:r>
              <a:rPr lang="fr-FR" sz="2400" b="1" dirty="0"/>
              <a:t>Importance de nommer la compétence et les indicateurs travaillés pour que les étudiants comprennent ce qu’ils travaillent et où ils en sont de la construction de la compétence </a:t>
            </a:r>
          </a:p>
        </p:txBody>
      </p:sp>
    </p:spTree>
    <p:extLst>
      <p:ext uri="{BB962C8B-B14F-4D97-AF65-F5344CB8AC3E}">
        <p14:creationId xmlns:p14="http://schemas.microsoft.com/office/powerpoint/2010/main" val="892089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46A73D-2C8C-458B-A692-BD845294B75E}"/>
              </a:ext>
            </a:extLst>
          </p:cNvPr>
          <p:cNvSpPr>
            <a:spLocks noGrp="1"/>
          </p:cNvSpPr>
          <p:nvPr>
            <p:ph type="title"/>
          </p:nvPr>
        </p:nvSpPr>
        <p:spPr>
          <a:xfrm>
            <a:off x="957470" y="2604743"/>
            <a:ext cx="10730948" cy="1325563"/>
          </a:xfrm>
        </p:spPr>
        <p:txBody>
          <a:bodyPr>
            <a:normAutofit fontScale="90000"/>
          </a:bodyPr>
          <a:lstStyle/>
          <a:p>
            <a:pPr algn="ctr"/>
            <a:r>
              <a:rPr lang="fr-FR" sz="3600" b="1" dirty="0">
                <a:solidFill>
                  <a:schemeClr val="accent1"/>
                </a:solidFill>
              </a:rPr>
              <a:t>Quels sont les attendus de l’épreuve E5 </a:t>
            </a:r>
            <a:br>
              <a:rPr lang="fr-FR" sz="3600" b="1" dirty="0">
                <a:solidFill>
                  <a:schemeClr val="accent1"/>
                </a:solidFill>
              </a:rPr>
            </a:br>
            <a:r>
              <a:rPr lang="fr-FR" sz="3600" b="1" dirty="0">
                <a:solidFill>
                  <a:schemeClr val="accent1"/>
                </a:solidFill>
              </a:rPr>
              <a:t>«  Participation à la dynamique institutionnelle et partenariale » ? </a:t>
            </a:r>
            <a:endParaRPr lang="fr-FR" sz="3600" b="1" dirty="0"/>
          </a:p>
        </p:txBody>
      </p:sp>
    </p:spTree>
    <p:extLst>
      <p:ext uri="{BB962C8B-B14F-4D97-AF65-F5344CB8AC3E}">
        <p14:creationId xmlns:p14="http://schemas.microsoft.com/office/powerpoint/2010/main" val="3797837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B87FCA-86FA-4B23-9B90-8A688E42D97A}"/>
              </a:ext>
            </a:extLst>
          </p:cNvPr>
          <p:cNvSpPr>
            <a:spLocks noGrp="1"/>
          </p:cNvSpPr>
          <p:nvPr>
            <p:ph type="title"/>
          </p:nvPr>
        </p:nvSpPr>
        <p:spPr>
          <a:xfrm>
            <a:off x="638908" y="365126"/>
            <a:ext cx="10662138" cy="675932"/>
          </a:xfrm>
        </p:spPr>
        <p:txBody>
          <a:bodyPr>
            <a:noAutofit/>
          </a:bodyPr>
          <a:lstStyle/>
          <a:p>
            <a:r>
              <a:rPr lang="fr-FR" sz="3200" b="1" dirty="0">
                <a:solidFill>
                  <a:schemeClr val="accent1"/>
                </a:solidFill>
              </a:rPr>
              <a:t>Ce que nous apprend le référentiel</a:t>
            </a:r>
          </a:p>
        </p:txBody>
      </p:sp>
      <p:sp>
        <p:nvSpPr>
          <p:cNvPr id="4" name="ZoneTexte 3">
            <a:extLst>
              <a:ext uri="{FF2B5EF4-FFF2-40B4-BE49-F238E27FC236}">
                <a16:creationId xmlns:a16="http://schemas.microsoft.com/office/drawing/2014/main" id="{CBD9F451-CA1B-4152-B8F9-C44ACC4E44C5}"/>
              </a:ext>
            </a:extLst>
          </p:cNvPr>
          <p:cNvSpPr txBox="1"/>
          <p:nvPr/>
        </p:nvSpPr>
        <p:spPr>
          <a:xfrm>
            <a:off x="639166" y="1864501"/>
            <a:ext cx="4834240" cy="707886"/>
          </a:xfrm>
          <a:prstGeom prst="rect">
            <a:avLst/>
          </a:prstGeom>
          <a:noFill/>
        </p:spPr>
        <p:txBody>
          <a:bodyPr wrap="square" rtlCol="0">
            <a:spAutoFit/>
          </a:bodyPr>
          <a:lstStyle/>
          <a:p>
            <a:r>
              <a:rPr lang="fr-FR" sz="2000" dirty="0"/>
              <a:t>L’épreuve écrite consiste en </a:t>
            </a:r>
            <a:r>
              <a:rPr lang="fr-FR" sz="2000" u="sng" dirty="0"/>
              <a:t>l’analyse d’une situation partenariale</a:t>
            </a:r>
          </a:p>
        </p:txBody>
      </p:sp>
      <p:cxnSp>
        <p:nvCxnSpPr>
          <p:cNvPr id="6" name="Connecteur droit 5">
            <a:extLst>
              <a:ext uri="{FF2B5EF4-FFF2-40B4-BE49-F238E27FC236}">
                <a16:creationId xmlns:a16="http://schemas.microsoft.com/office/drawing/2014/main" id="{A0A35B8A-6F60-4C35-AB48-0EBFBB5279F0}"/>
              </a:ext>
            </a:extLst>
          </p:cNvPr>
          <p:cNvCxnSpPr/>
          <p:nvPr/>
        </p:nvCxnSpPr>
        <p:spPr>
          <a:xfrm>
            <a:off x="5728000" y="1211312"/>
            <a:ext cx="0" cy="21373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95D69842-F5C3-4EBB-AEDE-6A1B0B46B08B}"/>
              </a:ext>
            </a:extLst>
          </p:cNvPr>
          <p:cNvCxnSpPr/>
          <p:nvPr/>
        </p:nvCxnSpPr>
        <p:spPr>
          <a:xfrm>
            <a:off x="5728000" y="1211312"/>
            <a:ext cx="4819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a:extLst>
              <a:ext uri="{FF2B5EF4-FFF2-40B4-BE49-F238E27FC236}">
                <a16:creationId xmlns:a16="http://schemas.microsoft.com/office/drawing/2014/main" id="{1B6D6CEB-DEE6-4FF6-AD50-BEBC93E8B4C9}"/>
              </a:ext>
            </a:extLst>
          </p:cNvPr>
          <p:cNvCxnSpPr>
            <a:cxnSpLocks/>
          </p:cNvCxnSpPr>
          <p:nvPr/>
        </p:nvCxnSpPr>
        <p:spPr>
          <a:xfrm>
            <a:off x="5844208" y="2559762"/>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5AAFCDD2-8C79-4E33-817C-B24F6D9E9F82}"/>
              </a:ext>
            </a:extLst>
          </p:cNvPr>
          <p:cNvCxnSpPr/>
          <p:nvPr/>
        </p:nvCxnSpPr>
        <p:spPr>
          <a:xfrm>
            <a:off x="5728000" y="2279999"/>
            <a:ext cx="4819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Connecteur droit 20">
            <a:extLst>
              <a:ext uri="{FF2B5EF4-FFF2-40B4-BE49-F238E27FC236}">
                <a16:creationId xmlns:a16="http://schemas.microsoft.com/office/drawing/2014/main" id="{D4B84100-D7F2-4910-8118-DAE49539983F}"/>
              </a:ext>
            </a:extLst>
          </p:cNvPr>
          <p:cNvCxnSpPr>
            <a:cxnSpLocks/>
          </p:cNvCxnSpPr>
          <p:nvPr/>
        </p:nvCxnSpPr>
        <p:spPr>
          <a:xfrm>
            <a:off x="5739948" y="3348686"/>
            <a:ext cx="470041"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ZoneTexte 22">
            <a:extLst>
              <a:ext uri="{FF2B5EF4-FFF2-40B4-BE49-F238E27FC236}">
                <a16:creationId xmlns:a16="http://schemas.microsoft.com/office/drawing/2014/main" id="{D0EF360D-FAD7-47BF-B3FA-B8AADF53B4BC}"/>
              </a:ext>
            </a:extLst>
          </p:cNvPr>
          <p:cNvSpPr txBox="1"/>
          <p:nvPr/>
        </p:nvSpPr>
        <p:spPr>
          <a:xfrm>
            <a:off x="6414450" y="902968"/>
            <a:ext cx="4189858" cy="646331"/>
          </a:xfrm>
          <a:prstGeom prst="rect">
            <a:avLst/>
          </a:prstGeom>
          <a:noFill/>
        </p:spPr>
        <p:txBody>
          <a:bodyPr wrap="square" rtlCol="0">
            <a:spAutoFit/>
          </a:bodyPr>
          <a:lstStyle/>
          <a:p>
            <a:r>
              <a:rPr lang="fr-FR" dirty="0">
                <a:solidFill>
                  <a:schemeClr val="accent1"/>
                </a:solidFill>
              </a:rPr>
              <a:t>La situation partenariale : point de départ et cœur du sujet</a:t>
            </a:r>
          </a:p>
        </p:txBody>
      </p:sp>
      <p:sp>
        <p:nvSpPr>
          <p:cNvPr id="24" name="ZoneTexte 23">
            <a:extLst>
              <a:ext uri="{FF2B5EF4-FFF2-40B4-BE49-F238E27FC236}">
                <a16:creationId xmlns:a16="http://schemas.microsoft.com/office/drawing/2014/main" id="{48BC4B8A-D360-48F4-8881-5E831B1659C1}"/>
              </a:ext>
            </a:extLst>
          </p:cNvPr>
          <p:cNvSpPr txBox="1"/>
          <p:nvPr/>
        </p:nvSpPr>
        <p:spPr>
          <a:xfrm>
            <a:off x="6414450" y="1770195"/>
            <a:ext cx="4886596" cy="923330"/>
          </a:xfrm>
          <a:prstGeom prst="rect">
            <a:avLst/>
          </a:prstGeom>
          <a:noFill/>
        </p:spPr>
        <p:txBody>
          <a:bodyPr wrap="square" rtlCol="0">
            <a:spAutoFit/>
          </a:bodyPr>
          <a:lstStyle/>
          <a:p>
            <a:r>
              <a:rPr lang="fr-FR" dirty="0">
                <a:solidFill>
                  <a:schemeClr val="accent1"/>
                </a:solidFill>
              </a:rPr>
              <a:t>Une analyse qui s’appuie sur tout le panel des SA, y compris les  SA relatifs à la dynamique institutionnelle et partenariale</a:t>
            </a:r>
          </a:p>
        </p:txBody>
      </p:sp>
      <p:sp>
        <p:nvSpPr>
          <p:cNvPr id="25" name="ZoneTexte 24">
            <a:extLst>
              <a:ext uri="{FF2B5EF4-FFF2-40B4-BE49-F238E27FC236}">
                <a16:creationId xmlns:a16="http://schemas.microsoft.com/office/drawing/2014/main" id="{0CE51C50-9373-4168-BE04-8627F9832DBE}"/>
              </a:ext>
            </a:extLst>
          </p:cNvPr>
          <p:cNvSpPr txBox="1"/>
          <p:nvPr/>
        </p:nvSpPr>
        <p:spPr>
          <a:xfrm>
            <a:off x="6414450" y="2926093"/>
            <a:ext cx="4677871" cy="646331"/>
          </a:xfrm>
          <a:prstGeom prst="rect">
            <a:avLst/>
          </a:prstGeom>
          <a:noFill/>
        </p:spPr>
        <p:txBody>
          <a:bodyPr wrap="square" rtlCol="0">
            <a:spAutoFit/>
          </a:bodyPr>
          <a:lstStyle/>
          <a:p>
            <a:r>
              <a:rPr lang="fr-FR" dirty="0">
                <a:solidFill>
                  <a:schemeClr val="accent1"/>
                </a:solidFill>
              </a:rPr>
              <a:t>Corpus documentaire intégralement en lien avec la situation partenariale</a:t>
            </a:r>
          </a:p>
        </p:txBody>
      </p:sp>
      <p:sp>
        <p:nvSpPr>
          <p:cNvPr id="28" name="ZoneTexte 27">
            <a:extLst>
              <a:ext uri="{FF2B5EF4-FFF2-40B4-BE49-F238E27FC236}">
                <a16:creationId xmlns:a16="http://schemas.microsoft.com/office/drawing/2014/main" id="{EEB8DD4F-BBDE-4DF3-95A5-B55B216F3C31}"/>
              </a:ext>
            </a:extLst>
          </p:cNvPr>
          <p:cNvSpPr txBox="1"/>
          <p:nvPr/>
        </p:nvSpPr>
        <p:spPr>
          <a:xfrm>
            <a:off x="682565" y="4285614"/>
            <a:ext cx="4648709" cy="1354217"/>
          </a:xfrm>
          <a:prstGeom prst="rect">
            <a:avLst/>
          </a:prstGeom>
          <a:noFill/>
        </p:spPr>
        <p:txBody>
          <a:bodyPr wrap="square" rtlCol="0">
            <a:spAutoFit/>
          </a:bodyPr>
          <a:lstStyle/>
          <a:p>
            <a:r>
              <a:rPr lang="fr-FR" sz="2000" dirty="0"/>
              <a:t>et en la </a:t>
            </a:r>
            <a:r>
              <a:rPr lang="fr-FR" sz="2000" u="sng" dirty="0"/>
              <a:t>formulation de propositions </a:t>
            </a:r>
            <a:r>
              <a:rPr lang="fr-FR" sz="2000" dirty="0"/>
              <a:t>pour </a:t>
            </a:r>
            <a:r>
              <a:rPr lang="fr-FR" sz="2000" u="sng" dirty="0"/>
              <a:t>faire vivre la dynamique partenariale engagée</a:t>
            </a:r>
            <a:r>
              <a:rPr lang="fr-FR" sz="2000" dirty="0"/>
              <a:t> en situant les enjeux</a:t>
            </a:r>
            <a:r>
              <a:rPr lang="fr-FR" sz="2400" dirty="0"/>
              <a:t>.</a:t>
            </a:r>
          </a:p>
          <a:p>
            <a:endParaRPr lang="fr-FR" dirty="0"/>
          </a:p>
        </p:txBody>
      </p:sp>
      <p:cxnSp>
        <p:nvCxnSpPr>
          <p:cNvPr id="29" name="Connecteur droit 28">
            <a:extLst>
              <a:ext uri="{FF2B5EF4-FFF2-40B4-BE49-F238E27FC236}">
                <a16:creationId xmlns:a16="http://schemas.microsoft.com/office/drawing/2014/main" id="{644EE89D-A542-4246-9D0A-87642F4D1C07}"/>
              </a:ext>
            </a:extLst>
          </p:cNvPr>
          <p:cNvCxnSpPr/>
          <p:nvPr/>
        </p:nvCxnSpPr>
        <p:spPr>
          <a:xfrm>
            <a:off x="5716054" y="3886737"/>
            <a:ext cx="0" cy="2137374"/>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necteur droit 29">
            <a:extLst>
              <a:ext uri="{FF2B5EF4-FFF2-40B4-BE49-F238E27FC236}">
                <a16:creationId xmlns:a16="http://schemas.microsoft.com/office/drawing/2014/main" id="{D5190672-33DD-4A14-B5EF-570A8D40D1C0}"/>
              </a:ext>
            </a:extLst>
          </p:cNvPr>
          <p:cNvCxnSpPr/>
          <p:nvPr/>
        </p:nvCxnSpPr>
        <p:spPr>
          <a:xfrm>
            <a:off x="5716054" y="3886737"/>
            <a:ext cx="4819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D4D27228-AF64-4E81-9422-3A9B079722C1}"/>
              </a:ext>
            </a:extLst>
          </p:cNvPr>
          <p:cNvCxnSpPr/>
          <p:nvPr/>
        </p:nvCxnSpPr>
        <p:spPr>
          <a:xfrm>
            <a:off x="5716054" y="4955424"/>
            <a:ext cx="4819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576742F6-9BAE-4E0E-892E-1E5773BA22D9}"/>
              </a:ext>
            </a:extLst>
          </p:cNvPr>
          <p:cNvCxnSpPr>
            <a:cxnSpLocks/>
          </p:cNvCxnSpPr>
          <p:nvPr/>
        </p:nvCxnSpPr>
        <p:spPr>
          <a:xfrm>
            <a:off x="5728002" y="6024111"/>
            <a:ext cx="470041"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ZoneTexte 32">
            <a:extLst>
              <a:ext uri="{FF2B5EF4-FFF2-40B4-BE49-F238E27FC236}">
                <a16:creationId xmlns:a16="http://schemas.microsoft.com/office/drawing/2014/main" id="{89044FF3-20CD-4453-A9DA-5E3C91C5E7FE}"/>
              </a:ext>
            </a:extLst>
          </p:cNvPr>
          <p:cNvSpPr txBox="1"/>
          <p:nvPr/>
        </p:nvSpPr>
        <p:spPr>
          <a:xfrm>
            <a:off x="6414452" y="3709221"/>
            <a:ext cx="4886594" cy="646331"/>
          </a:xfrm>
          <a:prstGeom prst="rect">
            <a:avLst/>
          </a:prstGeom>
          <a:noFill/>
        </p:spPr>
        <p:txBody>
          <a:bodyPr wrap="square" rtlCol="0">
            <a:spAutoFit/>
          </a:bodyPr>
          <a:lstStyle/>
          <a:p>
            <a:r>
              <a:rPr lang="fr-FR" dirty="0">
                <a:solidFill>
                  <a:schemeClr val="accent1"/>
                </a:solidFill>
              </a:rPr>
              <a:t>Candidat positionné en tant que TS ESF, force de proposition dans son champ de compétence</a:t>
            </a:r>
          </a:p>
        </p:txBody>
      </p:sp>
      <p:sp>
        <p:nvSpPr>
          <p:cNvPr id="34" name="ZoneTexte 33">
            <a:extLst>
              <a:ext uri="{FF2B5EF4-FFF2-40B4-BE49-F238E27FC236}">
                <a16:creationId xmlns:a16="http://schemas.microsoft.com/office/drawing/2014/main" id="{2913794B-EC1A-42CC-A486-0AAF9E4DBC18}"/>
              </a:ext>
            </a:extLst>
          </p:cNvPr>
          <p:cNvSpPr txBox="1"/>
          <p:nvPr/>
        </p:nvSpPr>
        <p:spPr>
          <a:xfrm>
            <a:off x="6414452" y="4557342"/>
            <a:ext cx="4628319" cy="923330"/>
          </a:xfrm>
          <a:prstGeom prst="rect">
            <a:avLst/>
          </a:prstGeom>
          <a:noFill/>
        </p:spPr>
        <p:txBody>
          <a:bodyPr wrap="square" rtlCol="0">
            <a:spAutoFit/>
          </a:bodyPr>
          <a:lstStyle/>
          <a:p>
            <a:r>
              <a:rPr lang="fr-FR" dirty="0">
                <a:solidFill>
                  <a:schemeClr val="accent1"/>
                </a:solidFill>
              </a:rPr>
              <a:t>Propositions d’actions en lien avec les objectifs du partenariat et en conformité avec les missions de l’institution</a:t>
            </a:r>
          </a:p>
        </p:txBody>
      </p:sp>
      <p:sp>
        <p:nvSpPr>
          <p:cNvPr id="35" name="ZoneTexte 34">
            <a:extLst>
              <a:ext uri="{FF2B5EF4-FFF2-40B4-BE49-F238E27FC236}">
                <a16:creationId xmlns:a16="http://schemas.microsoft.com/office/drawing/2014/main" id="{F49F361F-D87A-47E3-89CE-0EAF15B1FEE9}"/>
              </a:ext>
            </a:extLst>
          </p:cNvPr>
          <p:cNvSpPr txBox="1"/>
          <p:nvPr/>
        </p:nvSpPr>
        <p:spPr>
          <a:xfrm>
            <a:off x="6475947" y="5639831"/>
            <a:ext cx="4744268" cy="923330"/>
          </a:xfrm>
          <a:prstGeom prst="rect">
            <a:avLst/>
          </a:prstGeom>
          <a:noFill/>
        </p:spPr>
        <p:txBody>
          <a:bodyPr wrap="square" rtlCol="0">
            <a:spAutoFit/>
          </a:bodyPr>
          <a:lstStyle/>
          <a:p>
            <a:r>
              <a:rPr lang="fr-FR" dirty="0">
                <a:solidFill>
                  <a:schemeClr val="accent1"/>
                </a:solidFill>
              </a:rPr>
              <a:t>Proposer des outils, des démarches, des méthodes visant à développer / pérenniser / renforcer le partenariat engagé </a:t>
            </a:r>
          </a:p>
        </p:txBody>
      </p:sp>
      <p:sp>
        <p:nvSpPr>
          <p:cNvPr id="36" name="ZoneTexte 35">
            <a:extLst>
              <a:ext uri="{FF2B5EF4-FFF2-40B4-BE49-F238E27FC236}">
                <a16:creationId xmlns:a16="http://schemas.microsoft.com/office/drawing/2014/main" id="{D3A3F8E2-2D81-4F17-AAB8-707E4762C2A8}"/>
              </a:ext>
            </a:extLst>
          </p:cNvPr>
          <p:cNvSpPr txBox="1"/>
          <p:nvPr/>
        </p:nvSpPr>
        <p:spPr>
          <a:xfrm rot="5400000">
            <a:off x="10275918" y="5455165"/>
            <a:ext cx="2277261" cy="369332"/>
          </a:xfrm>
          <a:prstGeom prst="rect">
            <a:avLst/>
          </a:prstGeom>
          <a:noFill/>
        </p:spPr>
        <p:txBody>
          <a:bodyPr wrap="square" rtlCol="0">
            <a:spAutoFit/>
          </a:bodyPr>
          <a:lstStyle/>
          <a:p>
            <a:r>
              <a:rPr lang="fr-FR" dirty="0"/>
              <a:t>Partenariat existant</a:t>
            </a:r>
          </a:p>
        </p:txBody>
      </p:sp>
    </p:spTree>
    <p:extLst>
      <p:ext uri="{BB962C8B-B14F-4D97-AF65-F5344CB8AC3E}">
        <p14:creationId xmlns:p14="http://schemas.microsoft.com/office/powerpoint/2010/main" val="558815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DDC8192-0829-49EF-8FFB-02B900C279EA}"/>
              </a:ext>
            </a:extLst>
          </p:cNvPr>
          <p:cNvSpPr/>
          <p:nvPr/>
        </p:nvSpPr>
        <p:spPr>
          <a:xfrm>
            <a:off x="1499375" y="1392010"/>
            <a:ext cx="4408227" cy="45954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B756AFD4-5930-41C5-B665-3CDAEDF9765A}"/>
              </a:ext>
            </a:extLst>
          </p:cNvPr>
          <p:cNvSpPr>
            <a:spLocks noGrp="1"/>
          </p:cNvSpPr>
          <p:nvPr>
            <p:ph type="title"/>
          </p:nvPr>
        </p:nvSpPr>
        <p:spPr>
          <a:xfrm>
            <a:off x="506895" y="378378"/>
            <a:ext cx="10515600" cy="1003867"/>
          </a:xfrm>
        </p:spPr>
        <p:txBody>
          <a:bodyPr>
            <a:normAutofit/>
          </a:bodyPr>
          <a:lstStyle/>
          <a:p>
            <a:r>
              <a:rPr lang="fr-FR" sz="3600" b="1" dirty="0">
                <a:solidFill>
                  <a:schemeClr val="accent1"/>
                </a:solidFill>
              </a:rPr>
              <a:t>Un sujet contextualisé et construit en deux parties</a:t>
            </a:r>
          </a:p>
        </p:txBody>
      </p:sp>
      <p:sp>
        <p:nvSpPr>
          <p:cNvPr id="6" name="Rectangle : coins arrondis 5">
            <a:extLst>
              <a:ext uri="{FF2B5EF4-FFF2-40B4-BE49-F238E27FC236}">
                <a16:creationId xmlns:a16="http://schemas.microsoft.com/office/drawing/2014/main" id="{26B7AFE5-2EEB-4298-A369-D66EDE02141A}"/>
              </a:ext>
            </a:extLst>
          </p:cNvPr>
          <p:cNvSpPr/>
          <p:nvPr/>
        </p:nvSpPr>
        <p:spPr>
          <a:xfrm>
            <a:off x="7341037" y="2582585"/>
            <a:ext cx="3375992" cy="16928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t>Questionnement qui permet d’évaluer tout ou partie des compétences du bloc 5, par le biais d’indicateurs sélectionnés </a:t>
            </a:r>
          </a:p>
        </p:txBody>
      </p:sp>
      <p:sp>
        <p:nvSpPr>
          <p:cNvPr id="4" name="Rectangle 3">
            <a:extLst>
              <a:ext uri="{FF2B5EF4-FFF2-40B4-BE49-F238E27FC236}">
                <a16:creationId xmlns:a16="http://schemas.microsoft.com/office/drawing/2014/main" id="{E66A0A60-CD43-48AA-BCAD-0B13FB86BCE7}"/>
              </a:ext>
            </a:extLst>
          </p:cNvPr>
          <p:cNvSpPr/>
          <p:nvPr/>
        </p:nvSpPr>
        <p:spPr>
          <a:xfrm>
            <a:off x="2201520" y="2418653"/>
            <a:ext cx="2920620" cy="3057099"/>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Les deux parties du sujet : </a:t>
            </a:r>
          </a:p>
          <a:p>
            <a:endParaRPr lang="fr-FR" b="1" dirty="0">
              <a:solidFill>
                <a:schemeClr val="tx1"/>
              </a:solidFill>
            </a:endParaRPr>
          </a:p>
          <a:p>
            <a:pPr marL="285750" indent="-285750">
              <a:buFontTx/>
              <a:buChar char="-"/>
            </a:pPr>
            <a:r>
              <a:rPr lang="fr-FR" dirty="0">
                <a:solidFill>
                  <a:schemeClr val="tx1"/>
                </a:solidFill>
              </a:rPr>
              <a:t>Analyse d’une situation partenariale</a:t>
            </a:r>
          </a:p>
          <a:p>
            <a:endParaRPr lang="fr-FR" dirty="0">
              <a:solidFill>
                <a:schemeClr val="tx1"/>
              </a:solidFill>
            </a:endParaRPr>
          </a:p>
          <a:p>
            <a:pPr marL="285750" indent="-285750">
              <a:buFontTx/>
              <a:buChar char="-"/>
            </a:pPr>
            <a:r>
              <a:rPr lang="fr-FR" dirty="0">
                <a:solidFill>
                  <a:schemeClr val="tx1"/>
                </a:solidFill>
              </a:rPr>
              <a:t>Formulation de propositions pour faire vivre la dynamique partenariale engagée en situant les enjeux</a:t>
            </a:r>
          </a:p>
        </p:txBody>
      </p:sp>
      <p:sp>
        <p:nvSpPr>
          <p:cNvPr id="9" name="Flèche : droite 8">
            <a:extLst>
              <a:ext uri="{FF2B5EF4-FFF2-40B4-BE49-F238E27FC236}">
                <a16:creationId xmlns:a16="http://schemas.microsoft.com/office/drawing/2014/main" id="{9DB8E543-DBBF-4034-9369-7EB70D011AC2}"/>
              </a:ext>
            </a:extLst>
          </p:cNvPr>
          <p:cNvSpPr/>
          <p:nvPr/>
        </p:nvSpPr>
        <p:spPr>
          <a:xfrm>
            <a:off x="6015696" y="3057099"/>
            <a:ext cx="1012901" cy="586853"/>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0443EA00-C1D8-42A6-8708-68DFE13A67F8}"/>
              </a:ext>
            </a:extLst>
          </p:cNvPr>
          <p:cNvSpPr txBox="1"/>
          <p:nvPr/>
        </p:nvSpPr>
        <p:spPr>
          <a:xfrm>
            <a:off x="2465361" y="1767395"/>
            <a:ext cx="2333767" cy="369332"/>
          </a:xfrm>
          <a:prstGeom prst="rect">
            <a:avLst/>
          </a:prstGeom>
          <a:noFill/>
        </p:spPr>
        <p:txBody>
          <a:bodyPr wrap="square" rtlCol="0">
            <a:spAutoFit/>
          </a:bodyPr>
          <a:lstStyle/>
          <a:p>
            <a:r>
              <a:rPr lang="fr-FR" dirty="0">
                <a:solidFill>
                  <a:schemeClr val="bg1"/>
                </a:solidFill>
              </a:rPr>
              <a:t>Contexte professionnel</a:t>
            </a:r>
          </a:p>
        </p:txBody>
      </p:sp>
      <p:cxnSp>
        <p:nvCxnSpPr>
          <p:cNvPr id="13" name="Connecteur droit avec flèche 12">
            <a:extLst>
              <a:ext uri="{FF2B5EF4-FFF2-40B4-BE49-F238E27FC236}">
                <a16:creationId xmlns:a16="http://schemas.microsoft.com/office/drawing/2014/main" id="{AFBB57BB-6A22-4795-86E1-F97D354FD7FC}"/>
              </a:ext>
            </a:extLst>
          </p:cNvPr>
          <p:cNvCxnSpPr/>
          <p:nvPr/>
        </p:nvCxnSpPr>
        <p:spPr>
          <a:xfrm>
            <a:off x="4704522" y="4651513"/>
            <a:ext cx="1709530" cy="649357"/>
          </a:xfrm>
          <a:prstGeom prst="straightConnector1">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 name="ZoneTexte 13">
            <a:extLst>
              <a:ext uri="{FF2B5EF4-FFF2-40B4-BE49-F238E27FC236}">
                <a16:creationId xmlns:a16="http://schemas.microsoft.com/office/drawing/2014/main" id="{3C01959C-13E2-4D17-9318-C8D9083A66E8}"/>
              </a:ext>
            </a:extLst>
          </p:cNvPr>
          <p:cNvSpPr txBox="1"/>
          <p:nvPr/>
        </p:nvSpPr>
        <p:spPr>
          <a:xfrm>
            <a:off x="6475786" y="5064154"/>
            <a:ext cx="3869635" cy="923330"/>
          </a:xfrm>
          <a:prstGeom prst="rect">
            <a:avLst/>
          </a:prstGeom>
          <a:noFill/>
        </p:spPr>
        <p:txBody>
          <a:bodyPr wrap="square" rtlCol="0">
            <a:spAutoFit/>
          </a:bodyPr>
          <a:lstStyle/>
          <a:p>
            <a:r>
              <a:rPr lang="fr-FR" dirty="0"/>
              <a:t>Candidat positionné comme TS ESF au sein d’une organisation impliquée dans un partenariat</a:t>
            </a:r>
          </a:p>
        </p:txBody>
      </p:sp>
    </p:spTree>
    <p:extLst>
      <p:ext uri="{BB962C8B-B14F-4D97-AF65-F5344CB8AC3E}">
        <p14:creationId xmlns:p14="http://schemas.microsoft.com/office/powerpoint/2010/main" val="2420467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7AE69-DB8E-4165-81EF-E5B6BFB3BC38}"/>
              </a:ext>
            </a:extLst>
          </p:cNvPr>
          <p:cNvSpPr>
            <a:spLocks noGrp="1"/>
          </p:cNvSpPr>
          <p:nvPr>
            <p:ph type="title"/>
          </p:nvPr>
        </p:nvSpPr>
        <p:spPr>
          <a:xfrm>
            <a:off x="560109" y="466525"/>
            <a:ext cx="10515600" cy="788426"/>
          </a:xfrm>
        </p:spPr>
        <p:txBody>
          <a:bodyPr>
            <a:normAutofit/>
          </a:bodyPr>
          <a:lstStyle/>
          <a:p>
            <a:r>
              <a:rPr lang="fr-FR" sz="3600" b="1" dirty="0">
                <a:solidFill>
                  <a:schemeClr val="accent1"/>
                </a:solidFill>
              </a:rPr>
              <a:t>La première partie du sujet </a:t>
            </a:r>
          </a:p>
        </p:txBody>
      </p:sp>
      <p:sp>
        <p:nvSpPr>
          <p:cNvPr id="3" name="Espace réservé du contenu 2">
            <a:extLst>
              <a:ext uri="{FF2B5EF4-FFF2-40B4-BE49-F238E27FC236}">
                <a16:creationId xmlns:a16="http://schemas.microsoft.com/office/drawing/2014/main" id="{8B8DE96E-F108-40F5-AD7E-A5A83179394C}"/>
              </a:ext>
            </a:extLst>
          </p:cNvPr>
          <p:cNvSpPr>
            <a:spLocks noGrp="1"/>
          </p:cNvSpPr>
          <p:nvPr>
            <p:ph idx="1"/>
          </p:nvPr>
        </p:nvSpPr>
        <p:spPr>
          <a:xfrm>
            <a:off x="396814" y="5949778"/>
            <a:ext cx="11636910" cy="876622"/>
          </a:xfrm>
        </p:spPr>
        <p:txBody>
          <a:bodyPr>
            <a:normAutofit/>
          </a:bodyPr>
          <a:lstStyle/>
          <a:p>
            <a:pPr marL="0" indent="0" algn="ctr">
              <a:buNone/>
            </a:pPr>
            <a:r>
              <a:rPr lang="fr-FR" sz="2000" b="1" dirty="0"/>
              <a:t>Questionnement possiblement introduit par un chapeau </a:t>
            </a:r>
            <a:r>
              <a:rPr lang="fr-FR" sz="2000" b="1" i="1" dirty="0"/>
              <a:t>(si besoin)</a:t>
            </a:r>
          </a:p>
          <a:p>
            <a:pPr marL="0" indent="0" algn="ctr">
              <a:buNone/>
            </a:pPr>
            <a:r>
              <a:rPr lang="fr-FR" sz="2000" b="1" dirty="0"/>
              <a:t>L’analyse n’est pas menée dans le cadre d’un positionnement professionnel  </a:t>
            </a:r>
          </a:p>
        </p:txBody>
      </p:sp>
      <p:graphicFrame>
        <p:nvGraphicFramePr>
          <p:cNvPr id="5" name="Tableau 4">
            <a:extLst>
              <a:ext uri="{FF2B5EF4-FFF2-40B4-BE49-F238E27FC236}">
                <a16:creationId xmlns:a16="http://schemas.microsoft.com/office/drawing/2014/main" id="{7124AA97-EA8B-4FC1-9F08-6D92D8CDBB17}"/>
              </a:ext>
            </a:extLst>
          </p:cNvPr>
          <p:cNvGraphicFramePr>
            <a:graphicFrameLocks noGrp="1"/>
          </p:cNvGraphicFramePr>
          <p:nvPr>
            <p:extLst/>
          </p:nvPr>
        </p:nvGraphicFramePr>
        <p:xfrm>
          <a:off x="396814" y="1254951"/>
          <a:ext cx="11636910" cy="4561214"/>
        </p:xfrm>
        <a:graphic>
          <a:graphicData uri="http://schemas.openxmlformats.org/drawingml/2006/table">
            <a:tbl>
              <a:tblPr firstRow="1" bandRow="1">
                <a:tableStyleId>{93296810-A885-4BE3-A3E7-6D5BEEA58F35}</a:tableStyleId>
              </a:tblPr>
              <a:tblGrid>
                <a:gridCol w="11636910">
                  <a:extLst>
                    <a:ext uri="{9D8B030D-6E8A-4147-A177-3AD203B41FA5}">
                      <a16:colId xmlns:a16="http://schemas.microsoft.com/office/drawing/2014/main" val="930879609"/>
                    </a:ext>
                  </a:extLst>
                </a:gridCol>
              </a:tblGrid>
              <a:tr h="441327">
                <a:tc>
                  <a:txBody>
                    <a:bodyPr/>
                    <a:lstStyle/>
                    <a:p>
                      <a:pPr algn="ctr"/>
                      <a:r>
                        <a:rPr lang="fr-FR" sz="2000" dirty="0">
                          <a:solidFill>
                            <a:schemeClr val="tx1"/>
                          </a:solidFill>
                        </a:rPr>
                        <a:t>Analyse d’une situation partenariale</a:t>
                      </a:r>
                    </a:p>
                  </a:txBody>
                  <a:tcPr>
                    <a:solidFill>
                      <a:schemeClr val="accent5">
                        <a:lumMod val="20000"/>
                        <a:lumOff val="80000"/>
                      </a:schemeClr>
                    </a:solidFill>
                  </a:tcPr>
                </a:tc>
                <a:extLst>
                  <a:ext uri="{0D108BD9-81ED-4DB2-BD59-A6C34878D82A}">
                    <a16:rowId xmlns:a16="http://schemas.microsoft.com/office/drawing/2014/main" val="1492859849"/>
                  </a:ext>
                </a:extLst>
              </a:tr>
              <a:tr h="4119887">
                <a:tc>
                  <a:txBody>
                    <a:bodyPr/>
                    <a:lstStyle/>
                    <a:p>
                      <a:endParaRPr lang="fr-FR" sz="2000" kern="1200" dirty="0">
                        <a:solidFill>
                          <a:schemeClr val="tx1"/>
                        </a:solidFill>
                        <a:effectLst/>
                      </a:endParaRPr>
                    </a:p>
                    <a:p>
                      <a:r>
                        <a:rPr lang="fr-FR" sz="2000" kern="1200" dirty="0">
                          <a:solidFill>
                            <a:schemeClr val="tx1"/>
                          </a:solidFill>
                          <a:effectLst/>
                        </a:rPr>
                        <a:t>L’analyse est à mener sur différents axes possibles, en appui sur les savoirs associés et les annexes :</a:t>
                      </a:r>
                    </a:p>
                    <a:p>
                      <a:endParaRPr lang="fr-FR" sz="2000" kern="1200" dirty="0">
                        <a:solidFill>
                          <a:schemeClr val="tx1"/>
                        </a:solidFill>
                        <a:effectLst/>
                      </a:endParaRPr>
                    </a:p>
                    <a:p>
                      <a:r>
                        <a:rPr lang="fr-FR" sz="2000" b="1" kern="1200" dirty="0">
                          <a:solidFill>
                            <a:schemeClr val="tx1"/>
                          </a:solidFill>
                          <a:effectLst/>
                        </a:rPr>
                        <a:t>Axe structures / institutions / politiques </a:t>
                      </a:r>
                      <a:r>
                        <a:rPr lang="fr-FR" sz="2000" kern="1200" dirty="0">
                          <a:solidFill>
                            <a:schemeClr val="tx1"/>
                          </a:solidFill>
                          <a:effectLst/>
                        </a:rPr>
                        <a:t>: Savoirs associés, annexes</a:t>
                      </a:r>
                    </a:p>
                    <a:p>
                      <a:endParaRPr lang="fr-FR" sz="2000" kern="1200" dirty="0">
                        <a:solidFill>
                          <a:schemeClr val="tx1"/>
                        </a:solidFill>
                        <a:effectLst/>
                      </a:endParaRPr>
                    </a:p>
                    <a:p>
                      <a:pPr marL="0" indent="0">
                        <a:buFont typeface="Courier New" panose="02070309020205020404" pitchFamily="49" charset="0"/>
                        <a:buNone/>
                      </a:pPr>
                      <a:r>
                        <a:rPr lang="fr-FR" sz="2000" b="1" kern="1200" dirty="0">
                          <a:solidFill>
                            <a:schemeClr val="tx1"/>
                          </a:solidFill>
                          <a:effectLst/>
                        </a:rPr>
                        <a:t>Axe public(s) </a:t>
                      </a:r>
                      <a:r>
                        <a:rPr lang="fr-FR" sz="2000" b="0" kern="1200" dirty="0">
                          <a:solidFill>
                            <a:schemeClr val="tx1"/>
                          </a:solidFill>
                          <a:effectLst/>
                        </a:rPr>
                        <a:t>: </a:t>
                      </a:r>
                      <a:r>
                        <a:rPr lang="fr-FR" sz="2000" u="sng" kern="1200" dirty="0">
                          <a:solidFill>
                            <a:schemeClr val="tx1"/>
                          </a:solidFill>
                          <a:effectLst/>
                        </a:rPr>
                        <a:t>éléments nécessairement apportés dans les annexes </a:t>
                      </a:r>
                      <a:r>
                        <a:rPr lang="fr-FR" sz="2000" kern="1200" dirty="0">
                          <a:solidFill>
                            <a:schemeClr val="tx1"/>
                          </a:solidFill>
                          <a:effectLst/>
                        </a:rPr>
                        <a:t>– il est attendu du candidat une mobilisation des éléments contenus dans les documents pour alimenter son analyse.</a:t>
                      </a:r>
                    </a:p>
                    <a:p>
                      <a:pPr marL="0" indent="0">
                        <a:buFont typeface="Courier New" panose="02070309020205020404" pitchFamily="49" charset="0"/>
                        <a:buNone/>
                      </a:pPr>
                      <a:endParaRPr lang="fr-FR" sz="2000" kern="1200" dirty="0">
                        <a:solidFill>
                          <a:schemeClr val="tx1"/>
                        </a:solidFill>
                        <a:effectLst/>
                      </a:endParaRPr>
                    </a:p>
                    <a:p>
                      <a:pPr marL="0" indent="0">
                        <a:buFont typeface="Courier New" panose="02070309020205020404" pitchFamily="49" charset="0"/>
                        <a:buNone/>
                      </a:pPr>
                      <a:r>
                        <a:rPr lang="fr-FR" sz="2000" b="1" kern="1200" dirty="0">
                          <a:solidFill>
                            <a:schemeClr val="tx1"/>
                          </a:solidFill>
                          <a:effectLst/>
                        </a:rPr>
                        <a:t>Axe démarches et outils du partenariat : </a:t>
                      </a:r>
                      <a:r>
                        <a:rPr lang="fr-FR" sz="2000" kern="1200" dirty="0">
                          <a:solidFill>
                            <a:schemeClr val="tx1"/>
                          </a:solidFill>
                          <a:effectLst/>
                        </a:rPr>
                        <a:t>savoirs associés, annexes éventuellement.</a:t>
                      </a:r>
                    </a:p>
                    <a:p>
                      <a:pPr marL="0" indent="0">
                        <a:buFont typeface="Courier New" panose="02070309020205020404" pitchFamily="49" charset="0"/>
                        <a:buNone/>
                      </a:pPr>
                      <a:endParaRPr lang="fr-FR" sz="2000" kern="1200" dirty="0">
                        <a:solidFill>
                          <a:schemeClr val="tx1"/>
                        </a:solidFill>
                        <a:effectLst/>
                      </a:endParaRPr>
                    </a:p>
                    <a:p>
                      <a:pPr marL="0" indent="0">
                        <a:buFont typeface="Courier New" panose="02070309020205020404" pitchFamily="49" charset="0"/>
                        <a:buNone/>
                      </a:pPr>
                      <a:r>
                        <a:rPr lang="fr-FR" sz="2000" b="1" kern="1200" dirty="0">
                          <a:solidFill>
                            <a:schemeClr val="tx1"/>
                          </a:solidFill>
                          <a:effectLst/>
                        </a:rPr>
                        <a:t>Axe territoire : </a:t>
                      </a:r>
                      <a:r>
                        <a:rPr lang="fr-FR" sz="2000" u="sng" kern="1200" dirty="0">
                          <a:solidFill>
                            <a:schemeClr val="tx1"/>
                          </a:solidFill>
                          <a:effectLst/>
                        </a:rPr>
                        <a:t>éléments nécessairement apportés dans les annexes.</a:t>
                      </a:r>
                    </a:p>
                    <a:p>
                      <a:endParaRPr lang="fr-FR" u="sng" dirty="0">
                        <a:solidFill>
                          <a:schemeClr val="tx1"/>
                        </a:solidFill>
                      </a:endParaRPr>
                    </a:p>
                    <a:p>
                      <a:r>
                        <a:rPr lang="fr-FR" sz="2000" dirty="0">
                          <a:solidFill>
                            <a:schemeClr val="tx1"/>
                          </a:solidFill>
                        </a:rPr>
                        <a:t>Avec une mobilisation des connaissances sur les politiques sociales dans lesquelles s’inscrit le partenariat </a:t>
                      </a:r>
                    </a:p>
                  </a:txBody>
                  <a:tcPr>
                    <a:solidFill>
                      <a:schemeClr val="accent5">
                        <a:lumMod val="20000"/>
                        <a:lumOff val="80000"/>
                      </a:schemeClr>
                    </a:solidFill>
                  </a:tcPr>
                </a:tc>
                <a:extLst>
                  <a:ext uri="{0D108BD9-81ED-4DB2-BD59-A6C34878D82A}">
                    <a16:rowId xmlns:a16="http://schemas.microsoft.com/office/drawing/2014/main" val="3446658590"/>
                  </a:ext>
                </a:extLst>
              </a:tr>
            </a:tbl>
          </a:graphicData>
        </a:graphic>
      </p:graphicFrame>
      <p:sp>
        <p:nvSpPr>
          <p:cNvPr id="6" name="Ellipse 5">
            <a:extLst>
              <a:ext uri="{FF2B5EF4-FFF2-40B4-BE49-F238E27FC236}">
                <a16:creationId xmlns:a16="http://schemas.microsoft.com/office/drawing/2014/main" id="{7946FC51-322D-49F4-8810-8C6EFF6BF038}"/>
              </a:ext>
            </a:extLst>
          </p:cNvPr>
          <p:cNvSpPr/>
          <p:nvPr/>
        </p:nvSpPr>
        <p:spPr>
          <a:xfrm>
            <a:off x="8730074" y="158923"/>
            <a:ext cx="2345635" cy="9674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Une ou plusieurs questions</a:t>
            </a:r>
          </a:p>
        </p:txBody>
      </p:sp>
    </p:spTree>
    <p:extLst>
      <p:ext uri="{BB962C8B-B14F-4D97-AF65-F5344CB8AC3E}">
        <p14:creationId xmlns:p14="http://schemas.microsoft.com/office/powerpoint/2010/main" val="17264281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6732D6-B8C6-48A6-BD2E-6295767141A0}"/>
              </a:ext>
            </a:extLst>
          </p:cNvPr>
          <p:cNvSpPr>
            <a:spLocks noGrp="1"/>
          </p:cNvSpPr>
          <p:nvPr>
            <p:ph type="title"/>
          </p:nvPr>
        </p:nvSpPr>
        <p:spPr/>
        <p:txBody>
          <a:bodyPr>
            <a:normAutofit/>
          </a:bodyPr>
          <a:lstStyle/>
          <a:p>
            <a:r>
              <a:rPr lang="fr-FR" sz="3600" b="1" dirty="0">
                <a:solidFill>
                  <a:schemeClr val="accent1"/>
                </a:solidFill>
              </a:rPr>
              <a:t>En d’autres termes… </a:t>
            </a:r>
          </a:p>
        </p:txBody>
      </p:sp>
      <p:sp>
        <p:nvSpPr>
          <p:cNvPr id="4" name="Ellipse 3">
            <a:extLst>
              <a:ext uri="{FF2B5EF4-FFF2-40B4-BE49-F238E27FC236}">
                <a16:creationId xmlns:a16="http://schemas.microsoft.com/office/drawing/2014/main" id="{02F1FE4C-81B6-4FCD-BD23-1ECA9AE2857F}"/>
              </a:ext>
            </a:extLst>
          </p:cNvPr>
          <p:cNvSpPr/>
          <p:nvPr/>
        </p:nvSpPr>
        <p:spPr>
          <a:xfrm>
            <a:off x="598731" y="2369153"/>
            <a:ext cx="5051441" cy="2986919"/>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fr-FR" dirty="0"/>
              <a:t>Un territoire</a:t>
            </a:r>
          </a:p>
          <a:p>
            <a:pPr marL="285750" indent="-285750" algn="ctr">
              <a:buFontTx/>
              <a:buChar char="-"/>
            </a:pPr>
            <a:r>
              <a:rPr lang="fr-FR" dirty="0"/>
              <a:t>Un / des public(s)</a:t>
            </a:r>
          </a:p>
          <a:p>
            <a:pPr marL="285750" indent="-285750" algn="ctr">
              <a:buFontTx/>
              <a:buChar char="-"/>
            </a:pPr>
            <a:r>
              <a:rPr lang="fr-FR" dirty="0"/>
              <a:t>Un historique, des finalités</a:t>
            </a:r>
          </a:p>
          <a:p>
            <a:pPr marL="285750" indent="-285750" algn="ctr">
              <a:buFontTx/>
              <a:buChar char="-"/>
            </a:pPr>
            <a:r>
              <a:rPr lang="fr-FR" dirty="0"/>
              <a:t>Des organisations du champ social / médico-social</a:t>
            </a:r>
          </a:p>
          <a:p>
            <a:pPr marL="285750" indent="-285750" algn="ctr">
              <a:buFontTx/>
              <a:buChar char="-"/>
            </a:pPr>
            <a:r>
              <a:rPr lang="fr-FR" dirty="0"/>
              <a:t>Des méthodes</a:t>
            </a:r>
          </a:p>
          <a:p>
            <a:pPr marL="285750" indent="-285750" algn="ctr">
              <a:buFontTx/>
              <a:buChar char="-"/>
            </a:pPr>
            <a:r>
              <a:rPr lang="fr-FR" dirty="0"/>
              <a:t>Des professionnels (dont le TESF)</a:t>
            </a:r>
          </a:p>
          <a:p>
            <a:pPr marL="285750" indent="-285750" algn="ctr">
              <a:buFontTx/>
              <a:buChar char="-"/>
            </a:pPr>
            <a:endParaRPr lang="fr-FR" dirty="0"/>
          </a:p>
        </p:txBody>
      </p:sp>
      <p:sp>
        <p:nvSpPr>
          <p:cNvPr id="17" name="Rectangle : coins arrondis 16">
            <a:extLst>
              <a:ext uri="{FF2B5EF4-FFF2-40B4-BE49-F238E27FC236}">
                <a16:creationId xmlns:a16="http://schemas.microsoft.com/office/drawing/2014/main" id="{D7CA2343-FFC9-495B-9534-3E10C4B846F7}"/>
              </a:ext>
            </a:extLst>
          </p:cNvPr>
          <p:cNvSpPr/>
          <p:nvPr/>
        </p:nvSpPr>
        <p:spPr>
          <a:xfrm>
            <a:off x="7640321" y="2381223"/>
            <a:ext cx="2398643" cy="6652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Les politiques, les acteurs</a:t>
            </a:r>
          </a:p>
        </p:txBody>
      </p:sp>
      <p:sp>
        <p:nvSpPr>
          <p:cNvPr id="18" name="Rectangle : coins arrondis 17">
            <a:extLst>
              <a:ext uri="{FF2B5EF4-FFF2-40B4-BE49-F238E27FC236}">
                <a16:creationId xmlns:a16="http://schemas.microsoft.com/office/drawing/2014/main" id="{10C0B34E-9DDB-4586-BCA7-0C31C3B33356}"/>
              </a:ext>
            </a:extLst>
          </p:cNvPr>
          <p:cNvSpPr/>
          <p:nvPr/>
        </p:nvSpPr>
        <p:spPr>
          <a:xfrm>
            <a:off x="7640320" y="5827644"/>
            <a:ext cx="2398643" cy="6652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 ou les publics</a:t>
            </a:r>
          </a:p>
        </p:txBody>
      </p:sp>
      <p:sp>
        <p:nvSpPr>
          <p:cNvPr id="19" name="Rectangle : coins arrondis 18">
            <a:extLst>
              <a:ext uri="{FF2B5EF4-FFF2-40B4-BE49-F238E27FC236}">
                <a16:creationId xmlns:a16="http://schemas.microsoft.com/office/drawing/2014/main" id="{5E8882D5-0D7A-4CAC-BEEC-B1FCDB319E21}"/>
              </a:ext>
            </a:extLst>
          </p:cNvPr>
          <p:cNvSpPr/>
          <p:nvPr/>
        </p:nvSpPr>
        <p:spPr>
          <a:xfrm>
            <a:off x="7692971" y="3321828"/>
            <a:ext cx="2398643" cy="835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Les outils/méthodes / démarches mis en œuvre ou pas</a:t>
            </a:r>
          </a:p>
        </p:txBody>
      </p:sp>
      <p:sp>
        <p:nvSpPr>
          <p:cNvPr id="20" name="Rectangle : coins arrondis 19">
            <a:extLst>
              <a:ext uri="{FF2B5EF4-FFF2-40B4-BE49-F238E27FC236}">
                <a16:creationId xmlns:a16="http://schemas.microsoft.com/office/drawing/2014/main" id="{15F38D5D-7A2D-4FF4-BFC2-2D95020597C0}"/>
              </a:ext>
            </a:extLst>
          </p:cNvPr>
          <p:cNvSpPr/>
          <p:nvPr/>
        </p:nvSpPr>
        <p:spPr>
          <a:xfrm>
            <a:off x="7640320" y="4500808"/>
            <a:ext cx="2398643" cy="835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 territoire </a:t>
            </a:r>
          </a:p>
        </p:txBody>
      </p:sp>
      <p:cxnSp>
        <p:nvCxnSpPr>
          <p:cNvPr id="22" name="Connecteur droit 21">
            <a:extLst>
              <a:ext uri="{FF2B5EF4-FFF2-40B4-BE49-F238E27FC236}">
                <a16:creationId xmlns:a16="http://schemas.microsoft.com/office/drawing/2014/main" id="{DC75A588-8991-4F5F-AD1E-FA52FF0BBF21}"/>
              </a:ext>
            </a:extLst>
          </p:cNvPr>
          <p:cNvCxnSpPr/>
          <p:nvPr/>
        </p:nvCxnSpPr>
        <p:spPr>
          <a:xfrm flipH="1">
            <a:off x="7091001" y="2713838"/>
            <a:ext cx="4903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a:extLst>
              <a:ext uri="{FF2B5EF4-FFF2-40B4-BE49-F238E27FC236}">
                <a16:creationId xmlns:a16="http://schemas.microsoft.com/office/drawing/2014/main" id="{C0296F49-1CAE-4357-A706-EE4DADAB1BC0}"/>
              </a:ext>
            </a:extLst>
          </p:cNvPr>
          <p:cNvCxnSpPr>
            <a:cxnSpLocks/>
          </p:cNvCxnSpPr>
          <p:nvPr/>
        </p:nvCxnSpPr>
        <p:spPr>
          <a:xfrm>
            <a:off x="7058487" y="2713838"/>
            <a:ext cx="3833" cy="34866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Connecteur droit 26">
            <a:extLst>
              <a:ext uri="{FF2B5EF4-FFF2-40B4-BE49-F238E27FC236}">
                <a16:creationId xmlns:a16="http://schemas.microsoft.com/office/drawing/2014/main" id="{FE30A74C-3C7C-4DE2-BF62-DD6C0C1080AF}"/>
              </a:ext>
            </a:extLst>
          </p:cNvPr>
          <p:cNvCxnSpPr>
            <a:cxnSpLocks/>
          </p:cNvCxnSpPr>
          <p:nvPr/>
        </p:nvCxnSpPr>
        <p:spPr>
          <a:xfrm>
            <a:off x="7064497" y="6212284"/>
            <a:ext cx="490328"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Connecteur droit 28">
            <a:extLst>
              <a:ext uri="{FF2B5EF4-FFF2-40B4-BE49-F238E27FC236}">
                <a16:creationId xmlns:a16="http://schemas.microsoft.com/office/drawing/2014/main" id="{EA6B5044-C05E-4C40-8A39-7AE49D5436E5}"/>
              </a:ext>
            </a:extLst>
          </p:cNvPr>
          <p:cNvCxnSpPr>
            <a:cxnSpLocks/>
          </p:cNvCxnSpPr>
          <p:nvPr/>
        </p:nvCxnSpPr>
        <p:spPr>
          <a:xfrm>
            <a:off x="7062320" y="4948290"/>
            <a:ext cx="463826"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necteur droit 30">
            <a:extLst>
              <a:ext uri="{FF2B5EF4-FFF2-40B4-BE49-F238E27FC236}">
                <a16:creationId xmlns:a16="http://schemas.microsoft.com/office/drawing/2014/main" id="{0A22EEED-543F-409A-8BA9-4F5D8F4F0A09}"/>
              </a:ext>
            </a:extLst>
          </p:cNvPr>
          <p:cNvCxnSpPr>
            <a:cxnSpLocks/>
          </p:cNvCxnSpPr>
          <p:nvPr/>
        </p:nvCxnSpPr>
        <p:spPr>
          <a:xfrm>
            <a:off x="7117505" y="3604794"/>
            <a:ext cx="437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id="{D7048632-38B9-4A00-A9F3-7162B54D1A8A}"/>
              </a:ext>
            </a:extLst>
          </p:cNvPr>
          <p:cNvCxnSpPr>
            <a:cxnSpLocks/>
            <a:endCxn id="4" idx="5"/>
          </p:cNvCxnSpPr>
          <p:nvPr/>
        </p:nvCxnSpPr>
        <p:spPr>
          <a:xfrm>
            <a:off x="4077429" y="3999861"/>
            <a:ext cx="832977" cy="918787"/>
          </a:xfrm>
          <a:prstGeom prst="line">
            <a:avLst/>
          </a:prstGeom>
        </p:spPr>
        <p:style>
          <a:lnRef idx="1">
            <a:schemeClr val="accent1"/>
          </a:lnRef>
          <a:fillRef idx="0">
            <a:schemeClr val="accent1"/>
          </a:fillRef>
          <a:effectRef idx="0">
            <a:schemeClr val="accent1"/>
          </a:effectRef>
          <a:fontRef idx="minor">
            <a:schemeClr val="tx1"/>
          </a:fontRef>
        </p:style>
      </p:cxnSp>
      <p:sp>
        <p:nvSpPr>
          <p:cNvPr id="35" name="ZoneTexte 34">
            <a:extLst>
              <a:ext uri="{FF2B5EF4-FFF2-40B4-BE49-F238E27FC236}">
                <a16:creationId xmlns:a16="http://schemas.microsoft.com/office/drawing/2014/main" id="{E9EB89FE-B600-4024-AFAF-9D3F3B4AF4DC}"/>
              </a:ext>
            </a:extLst>
          </p:cNvPr>
          <p:cNvSpPr txBox="1"/>
          <p:nvPr/>
        </p:nvSpPr>
        <p:spPr>
          <a:xfrm>
            <a:off x="6244992" y="1459518"/>
            <a:ext cx="5108808" cy="646331"/>
          </a:xfrm>
          <a:prstGeom prst="rect">
            <a:avLst/>
          </a:prstGeom>
          <a:noFill/>
        </p:spPr>
        <p:txBody>
          <a:bodyPr wrap="square" rtlCol="0">
            <a:spAutoFit/>
          </a:bodyPr>
          <a:lstStyle/>
          <a:p>
            <a:r>
              <a:rPr lang="fr-FR" b="1" dirty="0"/>
              <a:t>Une analyse à réaliser mobilisant les savoirs associés et les annexes, en lien avec :</a:t>
            </a:r>
          </a:p>
        </p:txBody>
      </p:sp>
      <p:sp>
        <p:nvSpPr>
          <p:cNvPr id="21" name="ZoneTexte 20">
            <a:extLst>
              <a:ext uri="{FF2B5EF4-FFF2-40B4-BE49-F238E27FC236}">
                <a16:creationId xmlns:a16="http://schemas.microsoft.com/office/drawing/2014/main" id="{91DF250C-F628-4AE3-9080-A8088DF31D2E}"/>
              </a:ext>
            </a:extLst>
          </p:cNvPr>
          <p:cNvSpPr txBox="1"/>
          <p:nvPr/>
        </p:nvSpPr>
        <p:spPr>
          <a:xfrm>
            <a:off x="736391" y="1506022"/>
            <a:ext cx="4913781" cy="369332"/>
          </a:xfrm>
          <a:prstGeom prst="rect">
            <a:avLst/>
          </a:prstGeom>
          <a:noFill/>
        </p:spPr>
        <p:txBody>
          <a:bodyPr wrap="square" rtlCol="0">
            <a:spAutoFit/>
          </a:bodyPr>
          <a:lstStyle/>
          <a:p>
            <a:r>
              <a:rPr lang="fr-FR" b="1" dirty="0"/>
              <a:t>Une situation partenariale au centre du sujet </a:t>
            </a:r>
            <a:r>
              <a:rPr lang="fr-FR" dirty="0"/>
              <a:t>:</a:t>
            </a:r>
          </a:p>
        </p:txBody>
      </p:sp>
      <p:sp>
        <p:nvSpPr>
          <p:cNvPr id="23" name="object 6">
            <a:extLst>
              <a:ext uri="{FF2B5EF4-FFF2-40B4-BE49-F238E27FC236}">
                <a16:creationId xmlns:a16="http://schemas.microsoft.com/office/drawing/2014/main" id="{579D56C0-B944-41E5-A6F0-C82AE90E4E6D}"/>
              </a:ext>
            </a:extLst>
          </p:cNvPr>
          <p:cNvSpPr/>
          <p:nvPr/>
        </p:nvSpPr>
        <p:spPr>
          <a:xfrm>
            <a:off x="10284566" y="2980033"/>
            <a:ext cx="1349541" cy="1120820"/>
          </a:xfrm>
          <a:custGeom>
            <a:avLst/>
            <a:gdLst/>
            <a:ahLst/>
            <a:cxnLst/>
            <a:rect l="l" t="t" r="r" b="b"/>
            <a:pathLst>
              <a:path w="1751329" h="1600200">
                <a:moveTo>
                  <a:pt x="0" y="1600200"/>
                </a:moveTo>
                <a:lnTo>
                  <a:pt x="875538" y="0"/>
                </a:lnTo>
                <a:lnTo>
                  <a:pt x="1751076" y="1600200"/>
                </a:lnTo>
                <a:lnTo>
                  <a:pt x="0" y="1600200"/>
                </a:lnTo>
                <a:close/>
              </a:path>
            </a:pathLst>
          </a:custGeom>
          <a:ln w="76200">
            <a:solidFill>
              <a:srgbClr val="FF000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25" name="object 7">
            <a:extLst>
              <a:ext uri="{FF2B5EF4-FFF2-40B4-BE49-F238E27FC236}">
                <a16:creationId xmlns:a16="http://schemas.microsoft.com/office/drawing/2014/main" id="{655DEBED-5514-42FA-B1E1-517B4818D1D5}"/>
              </a:ext>
            </a:extLst>
          </p:cNvPr>
          <p:cNvSpPr txBox="1"/>
          <p:nvPr/>
        </p:nvSpPr>
        <p:spPr>
          <a:xfrm>
            <a:off x="10777071" y="3125966"/>
            <a:ext cx="469341" cy="1120820"/>
          </a:xfrm>
          <a:prstGeom prst="rect">
            <a:avLst/>
          </a:prstGeom>
        </p:spPr>
        <p:txBody>
          <a:bodyPr vert="horz" wrap="square" lIns="0" tIns="12700" rIns="0" bIns="0" rtlCol="0">
            <a:spAutoFit/>
          </a:bodyPr>
          <a:lstStyle/>
          <a:p>
            <a:pPr marL="12700">
              <a:spcBef>
                <a:spcPts val="100"/>
              </a:spcBef>
            </a:pPr>
            <a:r>
              <a:rPr sz="7200" dirty="0">
                <a:solidFill>
                  <a:prstClr val="black"/>
                </a:solidFill>
                <a:latin typeface="Arial Black"/>
                <a:cs typeface="Arial Black"/>
              </a:rPr>
              <a:t>!</a:t>
            </a:r>
          </a:p>
        </p:txBody>
      </p:sp>
    </p:spTree>
    <p:extLst>
      <p:ext uri="{BB962C8B-B14F-4D97-AF65-F5344CB8AC3E}">
        <p14:creationId xmlns:p14="http://schemas.microsoft.com/office/powerpoint/2010/main" val="18302382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F7AE69-DB8E-4165-81EF-E5B6BFB3BC38}"/>
              </a:ext>
            </a:extLst>
          </p:cNvPr>
          <p:cNvSpPr>
            <a:spLocks noGrp="1"/>
          </p:cNvSpPr>
          <p:nvPr>
            <p:ph type="title"/>
          </p:nvPr>
        </p:nvSpPr>
        <p:spPr>
          <a:xfrm>
            <a:off x="502627" y="0"/>
            <a:ext cx="8739847" cy="788426"/>
          </a:xfrm>
        </p:spPr>
        <p:txBody>
          <a:bodyPr>
            <a:normAutofit/>
          </a:bodyPr>
          <a:lstStyle/>
          <a:p>
            <a:r>
              <a:rPr lang="fr-FR" sz="3200" b="1" dirty="0">
                <a:solidFill>
                  <a:schemeClr val="accent1"/>
                </a:solidFill>
              </a:rPr>
              <a:t>La deuxième partie du sujet</a:t>
            </a:r>
          </a:p>
        </p:txBody>
      </p:sp>
      <p:sp>
        <p:nvSpPr>
          <p:cNvPr id="3" name="Espace réservé du contenu 2">
            <a:extLst>
              <a:ext uri="{FF2B5EF4-FFF2-40B4-BE49-F238E27FC236}">
                <a16:creationId xmlns:a16="http://schemas.microsoft.com/office/drawing/2014/main" id="{8B8DE96E-F108-40F5-AD7E-A5A83179394C}"/>
              </a:ext>
            </a:extLst>
          </p:cNvPr>
          <p:cNvSpPr>
            <a:spLocks noGrp="1"/>
          </p:cNvSpPr>
          <p:nvPr>
            <p:ph idx="1"/>
          </p:nvPr>
        </p:nvSpPr>
        <p:spPr>
          <a:xfrm>
            <a:off x="674665" y="860738"/>
            <a:ext cx="10515600" cy="5442830"/>
          </a:xfrm>
        </p:spPr>
        <p:txBody>
          <a:bodyPr>
            <a:normAutofit/>
          </a:bodyPr>
          <a:lstStyle/>
          <a:p>
            <a:pPr marL="0" indent="0">
              <a:buNone/>
            </a:pPr>
            <a:endParaRPr lang="fr-FR" sz="1800" dirty="0"/>
          </a:p>
          <a:p>
            <a:pPr marL="0" indent="0">
              <a:buNone/>
            </a:pPr>
            <a:endParaRPr lang="fr-FR" sz="2000" u="sng" dirty="0"/>
          </a:p>
        </p:txBody>
      </p:sp>
      <p:graphicFrame>
        <p:nvGraphicFramePr>
          <p:cNvPr id="5" name="Tableau 4">
            <a:extLst>
              <a:ext uri="{FF2B5EF4-FFF2-40B4-BE49-F238E27FC236}">
                <a16:creationId xmlns:a16="http://schemas.microsoft.com/office/drawing/2014/main" id="{7124AA97-EA8B-4FC1-9F08-6D92D8CDBB17}"/>
              </a:ext>
            </a:extLst>
          </p:cNvPr>
          <p:cNvGraphicFramePr>
            <a:graphicFrameLocks noGrp="1"/>
          </p:cNvGraphicFramePr>
          <p:nvPr>
            <p:extLst/>
          </p:nvPr>
        </p:nvGraphicFramePr>
        <p:xfrm>
          <a:off x="228536" y="609600"/>
          <a:ext cx="11891008" cy="6222437"/>
        </p:xfrm>
        <a:graphic>
          <a:graphicData uri="http://schemas.openxmlformats.org/drawingml/2006/table">
            <a:tbl>
              <a:tblPr firstRow="1" bandRow="1">
                <a:tableStyleId>{93296810-A885-4BE3-A3E7-6D5BEEA58F35}</a:tableStyleId>
              </a:tblPr>
              <a:tblGrid>
                <a:gridCol w="11891008">
                  <a:extLst>
                    <a:ext uri="{9D8B030D-6E8A-4147-A177-3AD203B41FA5}">
                      <a16:colId xmlns:a16="http://schemas.microsoft.com/office/drawing/2014/main" val="930879609"/>
                    </a:ext>
                  </a:extLst>
                </a:gridCol>
              </a:tblGrid>
              <a:tr h="6750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000" dirty="0">
                          <a:solidFill>
                            <a:schemeClr val="tx1"/>
                          </a:solidFill>
                        </a:rPr>
                        <a:t>Seconde partie : </a:t>
                      </a:r>
                      <a:r>
                        <a:rPr lang="fr-FR" sz="1800" b="1" kern="1200" dirty="0">
                          <a:solidFill>
                            <a:schemeClr val="tx1"/>
                          </a:solidFill>
                          <a:effectLst/>
                          <a:latin typeface="+mn-lt"/>
                          <a:ea typeface="+mn-ea"/>
                          <a:cs typeface="+mn-cs"/>
                        </a:rPr>
                        <a:t>la formulation de propositions pour faire vivre la dynamique partenariale engagée en situant les enjeux.</a:t>
                      </a:r>
                    </a:p>
                  </a:txBody>
                  <a:tcPr>
                    <a:solidFill>
                      <a:schemeClr val="accent5">
                        <a:lumMod val="20000"/>
                        <a:lumOff val="80000"/>
                      </a:schemeClr>
                    </a:solidFill>
                  </a:tcPr>
                </a:tc>
                <a:extLst>
                  <a:ext uri="{0D108BD9-81ED-4DB2-BD59-A6C34878D82A}">
                    <a16:rowId xmlns:a16="http://schemas.microsoft.com/office/drawing/2014/main" val="1492859849"/>
                  </a:ext>
                </a:extLst>
              </a:tr>
              <a:tr h="5341914">
                <a:tc>
                  <a:txBody>
                    <a:bodyPr/>
                    <a:lstStyle/>
                    <a:p>
                      <a:r>
                        <a:rPr lang="fr-FR" sz="2000" u="sng" kern="1200" dirty="0">
                          <a:solidFill>
                            <a:schemeClr val="dk1"/>
                          </a:solidFill>
                          <a:effectLst/>
                          <a:latin typeface="+mn-lt"/>
                          <a:ea typeface="+mn-ea"/>
                          <a:cs typeface="+mn-cs"/>
                        </a:rPr>
                        <a:t>Si besoin, la seconde partie pourra être introduite par des précisions relative à l’intervention du TS ESF au regard des propositions à formuler</a:t>
                      </a:r>
                      <a:r>
                        <a:rPr lang="fr-FR" sz="2000" kern="1200" dirty="0">
                          <a:solidFill>
                            <a:schemeClr val="dk1"/>
                          </a:solidFill>
                          <a:effectLst/>
                          <a:latin typeface="+mn-lt"/>
                          <a:ea typeface="+mn-ea"/>
                          <a:cs typeface="+mn-cs"/>
                        </a:rPr>
                        <a:t> : </a:t>
                      </a: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Soit une commande de la hiérarchie </a:t>
                      </a: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Soit un choix institutionnel </a:t>
                      </a: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Soit une décision d’équipe </a:t>
                      </a:r>
                    </a:p>
                    <a:p>
                      <a:endParaRPr lang="fr-FR" sz="20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2000" u="sng" kern="1200" dirty="0">
                          <a:solidFill>
                            <a:schemeClr val="dk1"/>
                          </a:solidFill>
                          <a:effectLst/>
                          <a:latin typeface="+mn-lt"/>
                          <a:ea typeface="+mn-ea"/>
                          <a:cs typeface="+mn-cs"/>
                        </a:rPr>
                        <a:t>Cette partie a pour objectif d’évaluer la capacité du candidat à formuler des propositions qui visent à</a:t>
                      </a:r>
                      <a:r>
                        <a:rPr lang="fr-FR" sz="2000" kern="1200" dirty="0">
                          <a:solidFill>
                            <a:schemeClr val="dk1"/>
                          </a:solidFill>
                          <a:effectLst/>
                          <a:latin typeface="+mn-lt"/>
                          <a:ea typeface="+mn-ea"/>
                          <a:cs typeface="+mn-cs"/>
                        </a:rPr>
                        <a:t> :</a:t>
                      </a:r>
                    </a:p>
                    <a:p>
                      <a:endParaRPr lang="fr-FR" sz="2000" dirty="0">
                        <a:solidFill>
                          <a:schemeClr val="tx1"/>
                        </a:solidFill>
                      </a:endParaRP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Favoriser le développement des activités</a:t>
                      </a:r>
                    </a:p>
                    <a:p>
                      <a:pPr marL="0" lvl="0" indent="0">
                        <a:buFont typeface="Arial" panose="020B0604020202020204" pitchFamily="34" charset="0"/>
                        <a:buNone/>
                      </a:pPr>
                      <a:r>
                        <a:rPr lang="fr-FR" sz="2000" kern="1200" dirty="0">
                          <a:solidFill>
                            <a:schemeClr val="dk1"/>
                          </a:solidFill>
                          <a:effectLst/>
                          <a:latin typeface="+mn-lt"/>
                          <a:ea typeface="+mn-ea"/>
                          <a:cs typeface="+mn-cs"/>
                        </a:rPr>
                        <a:t>     de la structure employeur</a:t>
                      </a:r>
                    </a:p>
                    <a:p>
                      <a:pPr marL="0" lvl="0" indent="0">
                        <a:buFont typeface="Arial" panose="020B0604020202020204" pitchFamily="34" charset="0"/>
                        <a:buNone/>
                      </a:pPr>
                      <a:endParaRPr lang="fr-FR" sz="2000" kern="1200" dirty="0">
                        <a:solidFill>
                          <a:schemeClr val="dk1"/>
                        </a:solidFill>
                        <a:effectLst/>
                        <a:latin typeface="+mn-lt"/>
                        <a:ea typeface="+mn-ea"/>
                        <a:cs typeface="+mn-cs"/>
                      </a:endParaRP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 Développer le partenariat     </a:t>
                      </a:r>
                    </a:p>
                    <a:p>
                      <a:pPr marL="0" lvl="0" indent="0">
                        <a:buFont typeface="Arial" panose="020B0604020202020204" pitchFamily="34" charset="0"/>
                        <a:buNone/>
                      </a:pPr>
                      <a:r>
                        <a:rPr lang="fr-FR" sz="2000" kern="1200" dirty="0">
                          <a:solidFill>
                            <a:schemeClr val="dk1"/>
                          </a:solidFill>
                          <a:effectLst/>
                          <a:latin typeface="+mn-lt"/>
                          <a:ea typeface="+mn-ea"/>
                          <a:cs typeface="+mn-cs"/>
                        </a:rPr>
                        <a:t>                                                                                           </a:t>
                      </a:r>
                    </a:p>
                    <a:p>
                      <a:pPr marL="285750" lvl="0" indent="-285750">
                        <a:buFont typeface="Arial" panose="020B0604020202020204" pitchFamily="34" charset="0"/>
                        <a:buChar char="•"/>
                      </a:pPr>
                      <a:r>
                        <a:rPr lang="fr-FR" sz="2000" kern="1200" dirty="0">
                          <a:solidFill>
                            <a:schemeClr val="dk1"/>
                          </a:solidFill>
                          <a:effectLst/>
                          <a:latin typeface="+mn-lt"/>
                          <a:ea typeface="+mn-ea"/>
                          <a:cs typeface="+mn-cs"/>
                        </a:rPr>
                        <a:t> Pérenniser le partenariat</a:t>
                      </a:r>
                    </a:p>
                    <a:p>
                      <a:pPr marL="0" lvl="0" indent="0">
                        <a:buFont typeface="Arial" panose="020B0604020202020204" pitchFamily="34" charset="0"/>
                        <a:buNone/>
                      </a:pPr>
                      <a:endParaRPr lang="fr-FR" sz="2000" kern="1200" dirty="0">
                        <a:solidFill>
                          <a:schemeClr val="dk1"/>
                        </a:solidFill>
                        <a:effectLst/>
                        <a:latin typeface="+mn-lt"/>
                        <a:ea typeface="+mn-ea"/>
                        <a:cs typeface="+mn-cs"/>
                      </a:endParaRPr>
                    </a:p>
                    <a:p>
                      <a:pPr marL="285750" indent="-285750">
                        <a:buFont typeface="Arial" panose="020B0604020202020204" pitchFamily="34" charset="0"/>
                        <a:buChar char="•"/>
                      </a:pPr>
                      <a:r>
                        <a:rPr lang="fr-FR" sz="2000" kern="1200" dirty="0">
                          <a:solidFill>
                            <a:schemeClr val="dk1"/>
                          </a:solidFill>
                          <a:effectLst/>
                          <a:latin typeface="+mn-lt"/>
                          <a:ea typeface="+mn-ea"/>
                          <a:cs typeface="+mn-cs"/>
                        </a:rPr>
                        <a:t> Assurer le suivi du partenariat</a:t>
                      </a:r>
                    </a:p>
                    <a:p>
                      <a:pPr marL="0" indent="0">
                        <a:buFont typeface="Arial" panose="020B0604020202020204" pitchFamily="34" charset="0"/>
                        <a:buNone/>
                      </a:pPr>
                      <a:endParaRPr lang="fr-FR" sz="2000" kern="1200" dirty="0">
                        <a:solidFill>
                          <a:schemeClr val="dk1"/>
                        </a:solidFill>
                        <a:effectLst/>
                        <a:latin typeface="+mn-lt"/>
                        <a:ea typeface="+mn-ea"/>
                        <a:cs typeface="+mn-cs"/>
                      </a:endParaRPr>
                    </a:p>
                    <a:p>
                      <a:pPr marL="0" indent="0">
                        <a:buFont typeface="Arial" panose="020B0604020202020204" pitchFamily="34" charset="0"/>
                        <a:buNone/>
                      </a:pPr>
                      <a:endParaRPr lang="fr-FR" dirty="0">
                        <a:solidFill>
                          <a:schemeClr val="tx1"/>
                        </a:solidFill>
                      </a:endParaRPr>
                    </a:p>
                  </a:txBody>
                  <a:tcPr>
                    <a:solidFill>
                      <a:schemeClr val="accent5">
                        <a:lumMod val="20000"/>
                        <a:lumOff val="80000"/>
                      </a:schemeClr>
                    </a:solidFill>
                  </a:tcPr>
                </a:tc>
                <a:extLst>
                  <a:ext uri="{0D108BD9-81ED-4DB2-BD59-A6C34878D82A}">
                    <a16:rowId xmlns:a16="http://schemas.microsoft.com/office/drawing/2014/main" val="3446658590"/>
                  </a:ext>
                </a:extLst>
              </a:tr>
            </a:tbl>
          </a:graphicData>
        </a:graphic>
      </p:graphicFrame>
      <p:graphicFrame>
        <p:nvGraphicFramePr>
          <p:cNvPr id="6" name="Tableau 5">
            <a:extLst>
              <a:ext uri="{FF2B5EF4-FFF2-40B4-BE49-F238E27FC236}">
                <a16:creationId xmlns:a16="http://schemas.microsoft.com/office/drawing/2014/main" id="{099556AA-C35E-48AD-8C65-66E07BC04D60}"/>
              </a:ext>
            </a:extLst>
          </p:cNvPr>
          <p:cNvGraphicFramePr>
            <a:graphicFrameLocks noGrp="1"/>
          </p:cNvGraphicFramePr>
          <p:nvPr>
            <p:extLst/>
          </p:nvPr>
        </p:nvGraphicFramePr>
        <p:xfrm>
          <a:off x="5418214" y="3596115"/>
          <a:ext cx="2801277" cy="3066712"/>
        </p:xfrm>
        <a:graphic>
          <a:graphicData uri="http://schemas.openxmlformats.org/drawingml/2006/table">
            <a:tbl>
              <a:tblPr firstRow="1" bandRow="1">
                <a:tableStyleId>{00A15C55-8517-42AA-B614-E9B94910E393}</a:tableStyleId>
              </a:tblPr>
              <a:tblGrid>
                <a:gridCol w="2801277">
                  <a:extLst>
                    <a:ext uri="{9D8B030D-6E8A-4147-A177-3AD203B41FA5}">
                      <a16:colId xmlns:a16="http://schemas.microsoft.com/office/drawing/2014/main" val="3740123501"/>
                    </a:ext>
                  </a:extLst>
                </a:gridCol>
              </a:tblGrid>
              <a:tr h="506392">
                <a:tc>
                  <a:txBody>
                    <a:bodyPr/>
                    <a:lstStyle/>
                    <a:p>
                      <a:pPr algn="ctr"/>
                      <a:r>
                        <a:rPr lang="fr-FR" sz="2000" dirty="0">
                          <a:solidFill>
                            <a:schemeClr val="tx1"/>
                          </a:solidFill>
                        </a:rPr>
                        <a:t>Des propositions</a:t>
                      </a:r>
                    </a:p>
                  </a:txBody>
                  <a:tcPr/>
                </a:tc>
                <a:extLst>
                  <a:ext uri="{0D108BD9-81ED-4DB2-BD59-A6C34878D82A}">
                    <a16:rowId xmlns:a16="http://schemas.microsoft.com/office/drawing/2014/main" val="2557292092"/>
                  </a:ext>
                </a:extLst>
              </a:tr>
              <a:tr h="1954207">
                <a:tc>
                  <a:txBody>
                    <a:bodyPr/>
                    <a:lstStyle/>
                    <a:p>
                      <a:pPr lvl="0"/>
                      <a:r>
                        <a:rPr lang="fr-FR" sz="1800" kern="1200" dirty="0">
                          <a:solidFill>
                            <a:schemeClr val="dk1"/>
                          </a:solidFill>
                          <a:effectLst/>
                          <a:latin typeface="+mn-lt"/>
                          <a:ea typeface="+mn-ea"/>
                          <a:cs typeface="+mn-cs"/>
                        </a:rPr>
                        <a:t>Réalistes au regard du contexte </a:t>
                      </a:r>
                    </a:p>
                    <a:p>
                      <a:pPr lvl="0"/>
                      <a:endParaRPr lang="fr-FR" sz="1800" kern="1200" dirty="0">
                        <a:solidFill>
                          <a:schemeClr val="dk1"/>
                        </a:solidFill>
                        <a:effectLst/>
                        <a:latin typeface="+mn-lt"/>
                        <a:ea typeface="+mn-ea"/>
                        <a:cs typeface="+mn-cs"/>
                      </a:endParaRPr>
                    </a:p>
                    <a:p>
                      <a:pPr lvl="0"/>
                      <a:r>
                        <a:rPr lang="fr-FR" sz="1800" kern="1200" dirty="0">
                          <a:solidFill>
                            <a:schemeClr val="dk1"/>
                          </a:solidFill>
                          <a:effectLst/>
                          <a:latin typeface="+mn-lt"/>
                          <a:ea typeface="+mn-ea"/>
                          <a:cs typeface="+mn-cs"/>
                        </a:rPr>
                        <a:t>Pertinentes et cohérentes entre elles </a:t>
                      </a:r>
                    </a:p>
                    <a:p>
                      <a:pPr lvl="0"/>
                      <a:endParaRPr lang="fr-FR" sz="1800" kern="1200" dirty="0">
                        <a:solidFill>
                          <a:schemeClr val="dk1"/>
                        </a:solidFill>
                        <a:effectLst/>
                        <a:latin typeface="+mn-lt"/>
                        <a:ea typeface="+mn-ea"/>
                        <a:cs typeface="+mn-cs"/>
                      </a:endParaRPr>
                    </a:p>
                    <a:p>
                      <a:pPr lvl="0"/>
                      <a:r>
                        <a:rPr lang="fr-FR" sz="1800" kern="1200" dirty="0">
                          <a:solidFill>
                            <a:schemeClr val="dk1"/>
                          </a:solidFill>
                          <a:effectLst/>
                          <a:latin typeface="+mn-lt"/>
                          <a:ea typeface="+mn-ea"/>
                          <a:cs typeface="+mn-cs"/>
                        </a:rPr>
                        <a:t>Argumentées (intérêts, limites)</a:t>
                      </a:r>
                    </a:p>
                    <a:p>
                      <a:endParaRPr lang="fr-FR" dirty="0"/>
                    </a:p>
                  </a:txBody>
                  <a:tcPr/>
                </a:tc>
                <a:extLst>
                  <a:ext uri="{0D108BD9-81ED-4DB2-BD59-A6C34878D82A}">
                    <a16:rowId xmlns:a16="http://schemas.microsoft.com/office/drawing/2014/main" val="4003067327"/>
                  </a:ext>
                </a:extLst>
              </a:tr>
            </a:tbl>
          </a:graphicData>
        </a:graphic>
      </p:graphicFrame>
      <p:sp>
        <p:nvSpPr>
          <p:cNvPr id="7" name="Flèche : droite 6">
            <a:extLst>
              <a:ext uri="{FF2B5EF4-FFF2-40B4-BE49-F238E27FC236}">
                <a16:creationId xmlns:a16="http://schemas.microsoft.com/office/drawing/2014/main" id="{64747BEB-AAE3-4B82-BB73-E75B941F8D1E}"/>
              </a:ext>
            </a:extLst>
          </p:cNvPr>
          <p:cNvSpPr/>
          <p:nvPr/>
        </p:nvSpPr>
        <p:spPr>
          <a:xfrm>
            <a:off x="8348785" y="4573659"/>
            <a:ext cx="548640" cy="484632"/>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Accolade fermante 3">
            <a:extLst>
              <a:ext uri="{FF2B5EF4-FFF2-40B4-BE49-F238E27FC236}">
                <a16:creationId xmlns:a16="http://schemas.microsoft.com/office/drawing/2014/main" id="{4295EEE9-F73F-4B35-879D-D9A5547A9887}"/>
              </a:ext>
            </a:extLst>
          </p:cNvPr>
          <p:cNvSpPr/>
          <p:nvPr/>
        </p:nvSpPr>
        <p:spPr>
          <a:xfrm>
            <a:off x="4872550" y="3904418"/>
            <a:ext cx="416902" cy="230774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aphicFrame>
        <p:nvGraphicFramePr>
          <p:cNvPr id="11" name="Tableau 10">
            <a:extLst>
              <a:ext uri="{FF2B5EF4-FFF2-40B4-BE49-F238E27FC236}">
                <a16:creationId xmlns:a16="http://schemas.microsoft.com/office/drawing/2014/main" id="{2C8860A4-8CAF-49A9-A820-A1EF74B1023C}"/>
              </a:ext>
            </a:extLst>
          </p:cNvPr>
          <p:cNvGraphicFramePr>
            <a:graphicFrameLocks noGrp="1"/>
          </p:cNvGraphicFramePr>
          <p:nvPr>
            <p:extLst/>
          </p:nvPr>
        </p:nvGraphicFramePr>
        <p:xfrm>
          <a:off x="9026719" y="3941752"/>
          <a:ext cx="2801277" cy="1953986"/>
        </p:xfrm>
        <a:graphic>
          <a:graphicData uri="http://schemas.openxmlformats.org/drawingml/2006/table">
            <a:tbl>
              <a:tblPr firstRow="1" bandRow="1">
                <a:tableStyleId>{00A15C55-8517-42AA-B614-E9B94910E393}</a:tableStyleId>
              </a:tblPr>
              <a:tblGrid>
                <a:gridCol w="2801277">
                  <a:extLst>
                    <a:ext uri="{9D8B030D-6E8A-4147-A177-3AD203B41FA5}">
                      <a16:colId xmlns:a16="http://schemas.microsoft.com/office/drawing/2014/main" val="1584872704"/>
                    </a:ext>
                  </a:extLst>
                </a:gridCol>
              </a:tblGrid>
              <a:tr h="405775">
                <a:tc>
                  <a:txBody>
                    <a:bodyPr/>
                    <a:lstStyle/>
                    <a:p>
                      <a:r>
                        <a:rPr lang="fr-FR" dirty="0">
                          <a:solidFill>
                            <a:schemeClr val="tx1"/>
                          </a:solidFill>
                        </a:rPr>
                        <a:t>Une finalité</a:t>
                      </a:r>
                    </a:p>
                  </a:txBody>
                  <a:tcPr/>
                </a:tc>
                <a:extLst>
                  <a:ext uri="{0D108BD9-81ED-4DB2-BD59-A6C34878D82A}">
                    <a16:rowId xmlns:a16="http://schemas.microsoft.com/office/drawing/2014/main" val="90301208"/>
                  </a:ext>
                </a:extLst>
              </a:tr>
              <a:tr h="1548211">
                <a:tc>
                  <a:txBody>
                    <a:bodyPr/>
                    <a:lstStyle/>
                    <a:p>
                      <a:r>
                        <a:rPr lang="fr-FR" sz="1800" kern="1200" dirty="0">
                          <a:solidFill>
                            <a:schemeClr val="dk1"/>
                          </a:solidFill>
                          <a:effectLst/>
                          <a:latin typeface="+mn-lt"/>
                          <a:ea typeface="+mn-ea"/>
                          <a:cs typeface="+mn-cs"/>
                        </a:rPr>
                        <a:t>Répondre aux besoins du public en intégrant les contraintes de la structure et en conformité avec ses missions </a:t>
                      </a:r>
                    </a:p>
                  </a:txBody>
                  <a:tcPr/>
                </a:tc>
                <a:extLst>
                  <a:ext uri="{0D108BD9-81ED-4DB2-BD59-A6C34878D82A}">
                    <a16:rowId xmlns:a16="http://schemas.microsoft.com/office/drawing/2014/main" val="169634893"/>
                  </a:ext>
                </a:extLst>
              </a:tr>
            </a:tbl>
          </a:graphicData>
        </a:graphic>
      </p:graphicFrame>
      <p:sp>
        <p:nvSpPr>
          <p:cNvPr id="9" name="Ellipse 8">
            <a:extLst>
              <a:ext uri="{FF2B5EF4-FFF2-40B4-BE49-F238E27FC236}">
                <a16:creationId xmlns:a16="http://schemas.microsoft.com/office/drawing/2014/main" id="{65B0ACDE-E14A-4B49-A702-7785714FD548}"/>
              </a:ext>
            </a:extLst>
          </p:cNvPr>
          <p:cNvSpPr/>
          <p:nvPr/>
        </p:nvSpPr>
        <p:spPr>
          <a:xfrm>
            <a:off x="8078779" y="1784264"/>
            <a:ext cx="3438556" cy="13458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Travail à mener dans le cadre d’un positionnement professionnel</a:t>
            </a:r>
          </a:p>
        </p:txBody>
      </p:sp>
      <p:sp>
        <p:nvSpPr>
          <p:cNvPr id="10" name="Ellipse 9">
            <a:extLst>
              <a:ext uri="{FF2B5EF4-FFF2-40B4-BE49-F238E27FC236}">
                <a16:creationId xmlns:a16="http://schemas.microsoft.com/office/drawing/2014/main" id="{84A9877A-B1C3-44F2-AEF8-8D87B1252721}"/>
              </a:ext>
            </a:extLst>
          </p:cNvPr>
          <p:cNvSpPr/>
          <p:nvPr/>
        </p:nvSpPr>
        <p:spPr>
          <a:xfrm>
            <a:off x="4416910" y="1846715"/>
            <a:ext cx="2801276" cy="12209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ou plusieurs questions</a:t>
            </a:r>
          </a:p>
        </p:txBody>
      </p:sp>
    </p:spTree>
    <p:extLst>
      <p:ext uri="{BB962C8B-B14F-4D97-AF65-F5344CB8AC3E}">
        <p14:creationId xmlns:p14="http://schemas.microsoft.com/office/powerpoint/2010/main" val="811549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9EAF47-B2BF-4E15-AEA0-BB2524DD4459}"/>
              </a:ext>
            </a:extLst>
          </p:cNvPr>
          <p:cNvSpPr>
            <a:spLocks noGrp="1"/>
          </p:cNvSpPr>
          <p:nvPr>
            <p:ph type="title"/>
          </p:nvPr>
        </p:nvSpPr>
        <p:spPr/>
        <p:txBody>
          <a:bodyPr>
            <a:normAutofit/>
          </a:bodyPr>
          <a:lstStyle/>
          <a:p>
            <a:r>
              <a:rPr lang="fr-FR" sz="3600" b="1" dirty="0">
                <a:solidFill>
                  <a:schemeClr val="accent1"/>
                </a:solidFill>
              </a:rPr>
              <a:t>En d’autres termes, le candidat…</a:t>
            </a:r>
          </a:p>
        </p:txBody>
      </p:sp>
      <p:sp>
        <p:nvSpPr>
          <p:cNvPr id="3" name="Espace réservé du contenu 2">
            <a:extLst>
              <a:ext uri="{FF2B5EF4-FFF2-40B4-BE49-F238E27FC236}">
                <a16:creationId xmlns:a16="http://schemas.microsoft.com/office/drawing/2014/main" id="{1EB1739C-241A-4AE9-92C3-56F2748B4B5D}"/>
              </a:ext>
            </a:extLst>
          </p:cNvPr>
          <p:cNvSpPr>
            <a:spLocks noGrp="1"/>
          </p:cNvSpPr>
          <p:nvPr>
            <p:ph idx="1"/>
          </p:nvPr>
        </p:nvSpPr>
        <p:spPr/>
        <p:txBody>
          <a:bodyPr>
            <a:normAutofit lnSpcReduction="10000"/>
          </a:bodyPr>
          <a:lstStyle/>
          <a:p>
            <a:pPr algn="ctr"/>
            <a:r>
              <a:rPr lang="fr-FR" sz="2400" dirty="0"/>
              <a:t>Est positionné en tant que TS ESF</a:t>
            </a:r>
          </a:p>
          <a:p>
            <a:pPr marL="0" indent="0" algn="ctr">
              <a:buNone/>
            </a:pPr>
            <a:endParaRPr lang="fr-FR" sz="2400" dirty="0"/>
          </a:p>
          <a:p>
            <a:pPr algn="ctr"/>
            <a:r>
              <a:rPr lang="fr-FR" sz="2400" dirty="0"/>
              <a:t>Dispose de ressources à caractère professionnel</a:t>
            </a:r>
          </a:p>
          <a:p>
            <a:pPr marL="0" indent="0" algn="ctr">
              <a:buNone/>
            </a:pPr>
            <a:endParaRPr lang="fr-FR" sz="2400" dirty="0"/>
          </a:p>
          <a:p>
            <a:pPr algn="ctr"/>
            <a:r>
              <a:rPr lang="fr-FR" sz="2400" dirty="0"/>
              <a:t>Appréhende la situation partenariale dans ses dimensions essentielles</a:t>
            </a:r>
          </a:p>
          <a:p>
            <a:pPr marL="0" indent="0">
              <a:buNone/>
            </a:pPr>
            <a:endParaRPr lang="fr-FR" sz="2400" dirty="0"/>
          </a:p>
          <a:p>
            <a:pPr marL="0" indent="0">
              <a:buNone/>
            </a:pPr>
            <a:endParaRPr lang="fr-FR" sz="2400" dirty="0"/>
          </a:p>
          <a:p>
            <a:endParaRPr lang="fr-FR" sz="2400" dirty="0"/>
          </a:p>
          <a:p>
            <a:pPr algn="ctr"/>
            <a:r>
              <a:rPr lang="fr-FR" sz="2400" dirty="0"/>
              <a:t>Est force de proposition dans son domaine de compétences, </a:t>
            </a:r>
            <a:br>
              <a:rPr lang="fr-FR" sz="2400" dirty="0"/>
            </a:br>
            <a:r>
              <a:rPr lang="fr-FR" sz="2400" dirty="0"/>
              <a:t>pour faire vivre la dynamique partenariale</a:t>
            </a:r>
          </a:p>
          <a:p>
            <a:pPr marL="0" indent="0">
              <a:buNone/>
            </a:pPr>
            <a:endParaRPr lang="fr-FR" sz="2400" dirty="0"/>
          </a:p>
          <a:p>
            <a:endParaRPr lang="fr-FR" sz="2400" dirty="0"/>
          </a:p>
          <a:p>
            <a:endParaRPr lang="fr-FR" sz="2400" dirty="0"/>
          </a:p>
          <a:p>
            <a:endParaRPr lang="fr-FR" sz="2400" dirty="0"/>
          </a:p>
          <a:p>
            <a:endParaRPr lang="fr-FR" sz="2400" dirty="0"/>
          </a:p>
        </p:txBody>
      </p:sp>
      <p:sp>
        <p:nvSpPr>
          <p:cNvPr id="4" name="Flèche : bas 3">
            <a:extLst>
              <a:ext uri="{FF2B5EF4-FFF2-40B4-BE49-F238E27FC236}">
                <a16:creationId xmlns:a16="http://schemas.microsoft.com/office/drawing/2014/main" id="{624D3DFB-47B8-4D3F-93B4-F855DBD279F9}"/>
              </a:ext>
            </a:extLst>
          </p:cNvPr>
          <p:cNvSpPr/>
          <p:nvPr/>
        </p:nvSpPr>
        <p:spPr>
          <a:xfrm>
            <a:off x="5221357" y="4028661"/>
            <a:ext cx="874643" cy="96740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978766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E98351-C4E1-4169-AFD3-820FF9504FC1}"/>
              </a:ext>
            </a:extLst>
          </p:cNvPr>
          <p:cNvSpPr>
            <a:spLocks noGrp="1"/>
          </p:cNvSpPr>
          <p:nvPr>
            <p:ph type="title"/>
          </p:nvPr>
        </p:nvSpPr>
        <p:spPr/>
        <p:txBody>
          <a:bodyPr>
            <a:normAutofit/>
          </a:bodyPr>
          <a:lstStyle/>
          <a:p>
            <a:r>
              <a:rPr lang="fr-FR" sz="3600" b="1" dirty="0">
                <a:solidFill>
                  <a:schemeClr val="accent1"/>
                </a:solidFill>
              </a:rPr>
              <a:t>La grille d’évaluation</a:t>
            </a:r>
          </a:p>
        </p:txBody>
      </p:sp>
      <p:sp>
        <p:nvSpPr>
          <p:cNvPr id="3" name="Espace réservé du contenu 2">
            <a:extLst>
              <a:ext uri="{FF2B5EF4-FFF2-40B4-BE49-F238E27FC236}">
                <a16:creationId xmlns:a16="http://schemas.microsoft.com/office/drawing/2014/main" id="{C601C764-D0EE-42BB-8778-5EF05522B388}"/>
              </a:ext>
            </a:extLst>
          </p:cNvPr>
          <p:cNvSpPr>
            <a:spLocks noGrp="1"/>
          </p:cNvSpPr>
          <p:nvPr>
            <p:ph idx="1"/>
          </p:nvPr>
        </p:nvSpPr>
        <p:spPr>
          <a:xfrm>
            <a:off x="838200" y="1690688"/>
            <a:ext cx="10515600" cy="4351338"/>
          </a:xfrm>
        </p:spPr>
        <p:txBody>
          <a:bodyPr>
            <a:normAutofit/>
          </a:bodyPr>
          <a:lstStyle/>
          <a:p>
            <a:endParaRPr lang="fr-FR" sz="2400" dirty="0"/>
          </a:p>
          <a:p>
            <a:r>
              <a:rPr lang="fr-FR" sz="2400" dirty="0"/>
              <a:t>Une grille d’évaluation de compétences</a:t>
            </a:r>
          </a:p>
          <a:p>
            <a:endParaRPr lang="fr-FR" sz="2400" dirty="0"/>
          </a:p>
          <a:p>
            <a:r>
              <a:rPr lang="fr-FR" sz="2400" dirty="0"/>
              <a:t>Questions reliées aux compétences évaluées</a:t>
            </a:r>
          </a:p>
          <a:p>
            <a:endParaRPr lang="fr-FR" sz="2400" dirty="0"/>
          </a:p>
          <a:p>
            <a:r>
              <a:rPr lang="fr-FR" sz="2400" dirty="0"/>
              <a:t>Des attendus pour chacun des indicateurs mobilisés mais pas de corrigé détaillé, pour laisser place aux différentes approches envisagées en réunion d’entente</a:t>
            </a:r>
          </a:p>
          <a:p>
            <a:endParaRPr lang="fr-FR" sz="2400" dirty="0"/>
          </a:p>
          <a:p>
            <a:r>
              <a:rPr lang="fr-FR" sz="2400" dirty="0"/>
              <a:t>Une évaluation des compétences par niveaux de maitrise : Maitrisé – Acceptable – Insuffisant – Très insuffisant</a:t>
            </a:r>
          </a:p>
          <a:p>
            <a:endParaRPr lang="fr-FR" sz="2400" dirty="0"/>
          </a:p>
          <a:p>
            <a:endParaRPr lang="fr-FR" sz="2400" dirty="0"/>
          </a:p>
          <a:p>
            <a:endParaRPr lang="fr-FR" sz="2400" dirty="0"/>
          </a:p>
          <a:p>
            <a:endParaRPr lang="fr-FR" sz="2400" dirty="0"/>
          </a:p>
        </p:txBody>
      </p:sp>
    </p:spTree>
    <p:extLst>
      <p:ext uri="{BB962C8B-B14F-4D97-AF65-F5344CB8AC3E}">
        <p14:creationId xmlns:p14="http://schemas.microsoft.com/office/powerpoint/2010/main" val="1260772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2B4C0-0F58-4191-B229-6FD8C13F1A91}"/>
              </a:ext>
            </a:extLst>
          </p:cNvPr>
          <p:cNvSpPr>
            <a:spLocks noGrp="1"/>
          </p:cNvSpPr>
          <p:nvPr>
            <p:ph type="title"/>
          </p:nvPr>
        </p:nvSpPr>
        <p:spPr/>
        <p:txBody>
          <a:bodyPr>
            <a:normAutofit/>
          </a:bodyPr>
          <a:lstStyle/>
          <a:p>
            <a:r>
              <a:rPr lang="fr-FR" sz="3600" b="1" dirty="0">
                <a:solidFill>
                  <a:schemeClr val="accent1"/>
                </a:solidFill>
              </a:rPr>
              <a:t>L’objectif de l’enseignant : la construction des compétences professionnelles</a:t>
            </a:r>
          </a:p>
        </p:txBody>
      </p:sp>
      <p:sp>
        <p:nvSpPr>
          <p:cNvPr id="6" name="Ellipse 5">
            <a:extLst>
              <a:ext uri="{FF2B5EF4-FFF2-40B4-BE49-F238E27FC236}">
                <a16:creationId xmlns:a16="http://schemas.microsoft.com/office/drawing/2014/main" id="{605D3C65-4B4B-4646-80BE-32E06BEFFE83}"/>
              </a:ext>
            </a:extLst>
          </p:cNvPr>
          <p:cNvSpPr/>
          <p:nvPr/>
        </p:nvSpPr>
        <p:spPr>
          <a:xfrm>
            <a:off x="838200" y="2226365"/>
            <a:ext cx="4890052" cy="16830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Formation professionnalisante </a:t>
            </a:r>
            <a:r>
              <a:rPr lang="fr-FR" dirty="0"/>
              <a:t>: à la sortie du BTS, possibilité pour le titulaire du diplôme de s’insérer professionnellement</a:t>
            </a:r>
          </a:p>
        </p:txBody>
      </p:sp>
      <p:sp>
        <p:nvSpPr>
          <p:cNvPr id="7" name="Ellipse 6">
            <a:extLst>
              <a:ext uri="{FF2B5EF4-FFF2-40B4-BE49-F238E27FC236}">
                <a16:creationId xmlns:a16="http://schemas.microsoft.com/office/drawing/2014/main" id="{7608DD49-6BC8-46DB-AA8B-87F1A814687D}"/>
              </a:ext>
            </a:extLst>
          </p:cNvPr>
          <p:cNvSpPr/>
          <p:nvPr/>
        </p:nvSpPr>
        <p:spPr>
          <a:xfrm>
            <a:off x="6096000" y="3909391"/>
            <a:ext cx="4890052" cy="16830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Evaluations de chaque épreuve du BTS basées sur des grilles d’évaluation des compétences </a:t>
            </a:r>
            <a:endParaRPr lang="fr-FR" dirty="0"/>
          </a:p>
        </p:txBody>
      </p:sp>
    </p:spTree>
    <p:extLst>
      <p:ext uri="{BB962C8B-B14F-4D97-AF65-F5344CB8AC3E}">
        <p14:creationId xmlns:p14="http://schemas.microsoft.com/office/powerpoint/2010/main" val="32780702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07B733-92C5-4BD2-9521-DACFBCE9CEAF}"/>
              </a:ext>
            </a:extLst>
          </p:cNvPr>
          <p:cNvSpPr>
            <a:spLocks noGrp="1"/>
          </p:cNvSpPr>
          <p:nvPr>
            <p:ph type="title"/>
          </p:nvPr>
        </p:nvSpPr>
        <p:spPr>
          <a:xfrm>
            <a:off x="838200" y="2381733"/>
            <a:ext cx="10515600" cy="1325563"/>
          </a:xfrm>
        </p:spPr>
        <p:txBody>
          <a:bodyPr>
            <a:normAutofit/>
          </a:bodyPr>
          <a:lstStyle/>
          <a:p>
            <a:pPr algn="ctr"/>
            <a:r>
              <a:rPr lang="fr-FR" sz="3600" b="1" dirty="0">
                <a:solidFill>
                  <a:schemeClr val="accent1"/>
                </a:solidFill>
              </a:rPr>
              <a:t>Bloc de compétences E5 : </a:t>
            </a:r>
            <a:br>
              <a:rPr lang="fr-FR" sz="3600" b="1" dirty="0">
                <a:solidFill>
                  <a:schemeClr val="accent1"/>
                </a:solidFill>
              </a:rPr>
            </a:br>
            <a:r>
              <a:rPr lang="fr-FR" sz="3600" b="1" dirty="0">
                <a:solidFill>
                  <a:schemeClr val="accent1"/>
                </a:solidFill>
              </a:rPr>
              <a:t>comment orienter les apprentissages ? </a:t>
            </a:r>
            <a:endParaRPr lang="fr-FR" sz="3600" b="1" dirty="0"/>
          </a:p>
        </p:txBody>
      </p:sp>
    </p:spTree>
    <p:extLst>
      <p:ext uri="{BB962C8B-B14F-4D97-AF65-F5344CB8AC3E}">
        <p14:creationId xmlns:p14="http://schemas.microsoft.com/office/powerpoint/2010/main" val="6235893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F864D-6046-4661-880F-497D7C2CCA4B}"/>
              </a:ext>
            </a:extLst>
          </p:cNvPr>
          <p:cNvSpPr>
            <a:spLocks noGrp="1"/>
          </p:cNvSpPr>
          <p:nvPr>
            <p:ph type="title"/>
          </p:nvPr>
        </p:nvSpPr>
        <p:spPr>
          <a:xfrm>
            <a:off x="838200" y="365126"/>
            <a:ext cx="10515600" cy="794204"/>
          </a:xfrm>
        </p:spPr>
        <p:txBody>
          <a:bodyPr>
            <a:normAutofit fontScale="90000"/>
          </a:bodyPr>
          <a:lstStyle/>
          <a:p>
            <a:r>
              <a:rPr lang="fr-FR" sz="3200" b="1" dirty="0">
                <a:solidFill>
                  <a:schemeClr val="accent1"/>
                </a:solidFill>
              </a:rPr>
              <a:t>Trois compétences centrées sur les logiques institutionnelles et interinstitutionnelles </a:t>
            </a:r>
          </a:p>
        </p:txBody>
      </p:sp>
      <p:graphicFrame>
        <p:nvGraphicFramePr>
          <p:cNvPr id="4" name="Espace réservé du contenu 3">
            <a:extLst>
              <a:ext uri="{FF2B5EF4-FFF2-40B4-BE49-F238E27FC236}">
                <a16:creationId xmlns:a16="http://schemas.microsoft.com/office/drawing/2014/main" id="{7FDCBD27-6B99-4F2A-A41B-21712244D877}"/>
              </a:ext>
            </a:extLst>
          </p:cNvPr>
          <p:cNvGraphicFramePr>
            <a:graphicFrameLocks noGrp="1"/>
          </p:cNvGraphicFramePr>
          <p:nvPr>
            <p:ph idx="1"/>
            <p:extLst/>
          </p:nvPr>
        </p:nvGraphicFramePr>
        <p:xfrm>
          <a:off x="1050235" y="1463674"/>
          <a:ext cx="2149929" cy="4754880"/>
        </p:xfrm>
        <a:graphic>
          <a:graphicData uri="http://schemas.openxmlformats.org/drawingml/2006/table">
            <a:tbl>
              <a:tblPr firstRow="1" bandRow="1">
                <a:tableStyleId>{5C22544A-7EE6-4342-B048-85BDC9FD1C3A}</a:tableStyleId>
              </a:tblPr>
              <a:tblGrid>
                <a:gridCol w="2149929">
                  <a:extLst>
                    <a:ext uri="{9D8B030D-6E8A-4147-A177-3AD203B41FA5}">
                      <a16:colId xmlns:a16="http://schemas.microsoft.com/office/drawing/2014/main" val="1374983150"/>
                    </a:ext>
                  </a:extLst>
                </a:gridCol>
              </a:tblGrid>
              <a:tr h="0">
                <a:tc>
                  <a:txBody>
                    <a:bodyPr/>
                    <a:lstStyle/>
                    <a:p>
                      <a:r>
                        <a:rPr lang="fr-FR" dirty="0"/>
                        <a:t>Compétences </a:t>
                      </a:r>
                    </a:p>
                  </a:txBody>
                  <a:tcPr/>
                </a:tc>
                <a:extLst>
                  <a:ext uri="{0D108BD9-81ED-4DB2-BD59-A6C34878D82A}">
                    <a16:rowId xmlns:a16="http://schemas.microsoft.com/office/drawing/2014/main" val="3836423369"/>
                  </a:ext>
                </a:extLst>
              </a:tr>
              <a:tr h="370840">
                <a:tc>
                  <a:txBody>
                    <a:bodyPr/>
                    <a:lstStyle/>
                    <a:p>
                      <a:r>
                        <a:rPr lang="fr-FR" dirty="0"/>
                        <a:t>C5.1. Respecter les logiques institutionnelles et les stratégies organisationnelles</a:t>
                      </a:r>
                    </a:p>
                  </a:txBody>
                  <a:tcPr/>
                </a:tc>
                <a:extLst>
                  <a:ext uri="{0D108BD9-81ED-4DB2-BD59-A6C34878D82A}">
                    <a16:rowId xmlns:a16="http://schemas.microsoft.com/office/drawing/2014/main" val="139782299"/>
                  </a:ext>
                </a:extLst>
              </a:tr>
              <a:tr h="370840">
                <a:tc>
                  <a:txBody>
                    <a:bodyPr/>
                    <a:lstStyle/>
                    <a:p>
                      <a:r>
                        <a:rPr lang="fr-FR" dirty="0"/>
                        <a:t>C5.2. Développer des actions en partenariat, en réseau et participer à la dynamique institutionnelle</a:t>
                      </a:r>
                    </a:p>
                  </a:txBody>
                  <a:tcPr/>
                </a:tc>
                <a:extLst>
                  <a:ext uri="{0D108BD9-81ED-4DB2-BD59-A6C34878D82A}">
                    <a16:rowId xmlns:a16="http://schemas.microsoft.com/office/drawing/2014/main" val="4198605676"/>
                  </a:ext>
                </a:extLst>
              </a:tr>
              <a:tr h="370840">
                <a:tc>
                  <a:txBody>
                    <a:bodyPr/>
                    <a:lstStyle/>
                    <a:p>
                      <a:r>
                        <a:rPr lang="fr-FR" dirty="0"/>
                        <a:t>C5.3. Participer au suivi des partenariats engagés par les structures</a:t>
                      </a:r>
                    </a:p>
                  </a:txBody>
                  <a:tcPr/>
                </a:tc>
                <a:extLst>
                  <a:ext uri="{0D108BD9-81ED-4DB2-BD59-A6C34878D82A}">
                    <a16:rowId xmlns:a16="http://schemas.microsoft.com/office/drawing/2014/main" val="1776396804"/>
                  </a:ext>
                </a:extLst>
              </a:tr>
            </a:tbl>
          </a:graphicData>
        </a:graphic>
      </p:graphicFrame>
      <p:sp>
        <p:nvSpPr>
          <p:cNvPr id="3" name="Accolade fermante 2">
            <a:extLst>
              <a:ext uri="{FF2B5EF4-FFF2-40B4-BE49-F238E27FC236}">
                <a16:creationId xmlns:a16="http://schemas.microsoft.com/office/drawing/2014/main" id="{16D2B0CF-552B-4F1B-BA39-6779081CCA2C}"/>
              </a:ext>
            </a:extLst>
          </p:cNvPr>
          <p:cNvSpPr/>
          <p:nvPr/>
        </p:nvSpPr>
        <p:spPr>
          <a:xfrm>
            <a:off x="3538330" y="1895061"/>
            <a:ext cx="490331" cy="12987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Accolade fermante 4">
            <a:extLst>
              <a:ext uri="{FF2B5EF4-FFF2-40B4-BE49-F238E27FC236}">
                <a16:creationId xmlns:a16="http://schemas.microsoft.com/office/drawing/2014/main" id="{A7936907-4994-4124-AAE6-0B4C328C1293}"/>
              </a:ext>
            </a:extLst>
          </p:cNvPr>
          <p:cNvSpPr/>
          <p:nvPr/>
        </p:nvSpPr>
        <p:spPr>
          <a:xfrm>
            <a:off x="3538330" y="3286539"/>
            <a:ext cx="490331" cy="26901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ZoneTexte 5">
            <a:extLst>
              <a:ext uri="{FF2B5EF4-FFF2-40B4-BE49-F238E27FC236}">
                <a16:creationId xmlns:a16="http://schemas.microsoft.com/office/drawing/2014/main" id="{E14EAC64-8F49-495A-843A-BB18D7679D1D}"/>
              </a:ext>
            </a:extLst>
          </p:cNvPr>
          <p:cNvSpPr txBox="1"/>
          <p:nvPr/>
        </p:nvSpPr>
        <p:spPr>
          <a:xfrm>
            <a:off x="4419601" y="2359751"/>
            <a:ext cx="7487479" cy="400110"/>
          </a:xfrm>
          <a:prstGeom prst="rect">
            <a:avLst/>
          </a:prstGeom>
          <a:noFill/>
        </p:spPr>
        <p:txBody>
          <a:bodyPr wrap="square" rtlCol="0">
            <a:spAutoFit/>
          </a:bodyPr>
          <a:lstStyle/>
          <a:p>
            <a:r>
              <a:rPr lang="fr-FR" sz="2000" dirty="0"/>
              <a:t>Comprendre l’institution dans laquelle est positionné le TS ESF </a:t>
            </a:r>
          </a:p>
        </p:txBody>
      </p:sp>
      <p:sp>
        <p:nvSpPr>
          <p:cNvPr id="7" name="ZoneTexte 6">
            <a:extLst>
              <a:ext uri="{FF2B5EF4-FFF2-40B4-BE49-F238E27FC236}">
                <a16:creationId xmlns:a16="http://schemas.microsoft.com/office/drawing/2014/main" id="{8CEDC416-F797-4E12-9D6C-91DF0BCA9A0D}"/>
              </a:ext>
            </a:extLst>
          </p:cNvPr>
          <p:cNvSpPr txBox="1"/>
          <p:nvPr/>
        </p:nvSpPr>
        <p:spPr>
          <a:xfrm>
            <a:off x="4419601" y="4431579"/>
            <a:ext cx="7487479" cy="400110"/>
          </a:xfrm>
          <a:prstGeom prst="rect">
            <a:avLst/>
          </a:prstGeom>
          <a:noFill/>
        </p:spPr>
        <p:txBody>
          <a:bodyPr wrap="square" rtlCol="0">
            <a:spAutoFit/>
          </a:bodyPr>
          <a:lstStyle/>
          <a:p>
            <a:r>
              <a:rPr lang="fr-FR" sz="2000" dirty="0"/>
              <a:t>Développer des partenariats et assurer leur suivi</a:t>
            </a:r>
          </a:p>
        </p:txBody>
      </p:sp>
    </p:spTree>
    <p:extLst>
      <p:ext uri="{BB962C8B-B14F-4D97-AF65-F5344CB8AC3E}">
        <p14:creationId xmlns:p14="http://schemas.microsoft.com/office/powerpoint/2010/main" val="28094411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CF864D-6046-4661-880F-497D7C2CCA4B}"/>
              </a:ext>
            </a:extLst>
          </p:cNvPr>
          <p:cNvSpPr>
            <a:spLocks noGrp="1"/>
          </p:cNvSpPr>
          <p:nvPr>
            <p:ph type="title"/>
          </p:nvPr>
        </p:nvSpPr>
        <p:spPr>
          <a:xfrm>
            <a:off x="752060" y="534066"/>
            <a:ext cx="10515600" cy="794204"/>
          </a:xfrm>
        </p:spPr>
        <p:txBody>
          <a:bodyPr>
            <a:noAutofit/>
          </a:bodyPr>
          <a:lstStyle/>
          <a:p>
            <a:r>
              <a:rPr lang="fr-FR" sz="3600" b="1" dirty="0">
                <a:solidFill>
                  <a:schemeClr val="accent1"/>
                </a:solidFill>
              </a:rPr>
              <a:t>Des indicateurs pour la construction des compétences</a:t>
            </a:r>
          </a:p>
        </p:txBody>
      </p:sp>
      <p:graphicFrame>
        <p:nvGraphicFramePr>
          <p:cNvPr id="4" name="Espace réservé du contenu 3">
            <a:extLst>
              <a:ext uri="{FF2B5EF4-FFF2-40B4-BE49-F238E27FC236}">
                <a16:creationId xmlns:a16="http://schemas.microsoft.com/office/drawing/2014/main" id="{7FDCBD27-6B99-4F2A-A41B-21712244D877}"/>
              </a:ext>
            </a:extLst>
          </p:cNvPr>
          <p:cNvGraphicFramePr>
            <a:graphicFrameLocks noGrp="1"/>
          </p:cNvGraphicFramePr>
          <p:nvPr>
            <p:ph idx="1"/>
            <p:extLst/>
          </p:nvPr>
        </p:nvGraphicFramePr>
        <p:xfrm>
          <a:off x="838200" y="1458594"/>
          <a:ext cx="10515600" cy="5034280"/>
        </p:xfrm>
        <a:graphic>
          <a:graphicData uri="http://schemas.openxmlformats.org/drawingml/2006/table">
            <a:tbl>
              <a:tblPr firstRow="1" bandRow="1">
                <a:tableStyleId>{5C22544A-7EE6-4342-B048-85BDC9FD1C3A}</a:tableStyleId>
              </a:tblPr>
              <a:tblGrid>
                <a:gridCol w="2149929">
                  <a:extLst>
                    <a:ext uri="{9D8B030D-6E8A-4147-A177-3AD203B41FA5}">
                      <a16:colId xmlns:a16="http://schemas.microsoft.com/office/drawing/2014/main" val="1374983150"/>
                    </a:ext>
                  </a:extLst>
                </a:gridCol>
                <a:gridCol w="8365671">
                  <a:extLst>
                    <a:ext uri="{9D8B030D-6E8A-4147-A177-3AD203B41FA5}">
                      <a16:colId xmlns:a16="http://schemas.microsoft.com/office/drawing/2014/main" val="2489374666"/>
                    </a:ext>
                  </a:extLst>
                </a:gridCol>
              </a:tblGrid>
              <a:tr h="370840">
                <a:tc>
                  <a:txBody>
                    <a:bodyPr/>
                    <a:lstStyle/>
                    <a:p>
                      <a:r>
                        <a:rPr lang="fr-FR" dirty="0"/>
                        <a:t>Compétences </a:t>
                      </a:r>
                    </a:p>
                  </a:txBody>
                  <a:tcPr/>
                </a:tc>
                <a:tc>
                  <a:txBody>
                    <a:bodyPr/>
                    <a:lstStyle/>
                    <a:p>
                      <a:r>
                        <a:rPr lang="fr-FR" dirty="0"/>
                        <a:t>Indicateurs </a:t>
                      </a:r>
                    </a:p>
                  </a:txBody>
                  <a:tcPr/>
                </a:tc>
                <a:extLst>
                  <a:ext uri="{0D108BD9-81ED-4DB2-BD59-A6C34878D82A}">
                    <a16:rowId xmlns:a16="http://schemas.microsoft.com/office/drawing/2014/main" val="3836423369"/>
                  </a:ext>
                </a:extLst>
              </a:tr>
              <a:tr h="370840">
                <a:tc>
                  <a:txBody>
                    <a:bodyPr/>
                    <a:lstStyle/>
                    <a:p>
                      <a:r>
                        <a:rPr lang="fr-FR" dirty="0"/>
                        <a:t>C5.1. Respecter les logiques institutionnelles et les stratégies organisationnelles</a:t>
                      </a:r>
                    </a:p>
                  </a:txBody>
                  <a:tcPr/>
                </a:tc>
                <a:tc>
                  <a:txBody>
                    <a:bodyPr/>
                    <a:lstStyle/>
                    <a:p>
                      <a:r>
                        <a:rPr lang="fr-FR" dirty="0"/>
                        <a:t>Mobilisation des missions et du projet dans le positionnement professionnel</a:t>
                      </a:r>
                    </a:p>
                    <a:p>
                      <a:r>
                        <a:rPr lang="fr-FR" dirty="0"/>
                        <a:t>Mise en relation de l’institution avec les politiques sociales dans lesquelles elle s’inscrit</a:t>
                      </a:r>
                    </a:p>
                    <a:p>
                      <a:r>
                        <a:rPr lang="fr-FR" dirty="0"/>
                        <a:t>Prise en compte des obligations et contraintes institutionnelles, humaines, financières dans les projections menées</a:t>
                      </a:r>
                    </a:p>
                    <a:p>
                      <a:r>
                        <a:rPr lang="fr-FR" dirty="0"/>
                        <a:t>Représentation de l’institution dans le cadre d’une délégation, en respect de ses valeurs et de la mission confiées</a:t>
                      </a:r>
                    </a:p>
                  </a:txBody>
                  <a:tcPr/>
                </a:tc>
                <a:extLst>
                  <a:ext uri="{0D108BD9-81ED-4DB2-BD59-A6C34878D82A}">
                    <a16:rowId xmlns:a16="http://schemas.microsoft.com/office/drawing/2014/main" val="139782299"/>
                  </a:ext>
                </a:extLst>
              </a:tr>
              <a:tr h="370840">
                <a:tc>
                  <a:txBody>
                    <a:bodyPr/>
                    <a:lstStyle/>
                    <a:p>
                      <a:r>
                        <a:rPr lang="fr-FR" dirty="0"/>
                        <a:t>C5.2. Développer des actions en partenariat, en réseau et participer à la dynamique institutionnelle</a:t>
                      </a:r>
                    </a:p>
                  </a:txBody>
                  <a:tcPr/>
                </a:tc>
                <a:tc>
                  <a:txBody>
                    <a:bodyPr/>
                    <a:lstStyle/>
                    <a:p>
                      <a:r>
                        <a:rPr lang="fr-FR" dirty="0"/>
                        <a:t>Identification de l’évolution des politiques sociales locales, nationales et européennes</a:t>
                      </a:r>
                    </a:p>
                    <a:p>
                      <a:r>
                        <a:rPr lang="fr-FR" dirty="0"/>
                        <a:t>Projection vers des actions en partenariat en réponse aux besoins du public, respectant les missions, projets des différents acteurs et les enjeux des partenariats envisagés</a:t>
                      </a:r>
                    </a:p>
                    <a:p>
                      <a:r>
                        <a:rPr lang="fr-FR" dirty="0"/>
                        <a:t>Connaissance et mise en œuvre des conditions et techniques d’animation d’un réseau de professionnels ou autre </a:t>
                      </a:r>
                    </a:p>
                    <a:p>
                      <a:r>
                        <a:rPr lang="fr-FR" dirty="0"/>
                        <a:t>Intégration dans une équipe de travail</a:t>
                      </a:r>
                    </a:p>
                  </a:txBody>
                  <a:tcPr/>
                </a:tc>
                <a:extLst>
                  <a:ext uri="{0D108BD9-81ED-4DB2-BD59-A6C34878D82A}">
                    <a16:rowId xmlns:a16="http://schemas.microsoft.com/office/drawing/2014/main" val="4198605676"/>
                  </a:ext>
                </a:extLst>
              </a:tr>
              <a:tr h="370840">
                <a:tc>
                  <a:txBody>
                    <a:bodyPr/>
                    <a:lstStyle/>
                    <a:p>
                      <a:r>
                        <a:rPr lang="fr-FR" dirty="0"/>
                        <a:t>C5.3. Participer au suivi des partenariats engagés par les structures</a:t>
                      </a:r>
                    </a:p>
                  </a:txBody>
                  <a:tcPr/>
                </a:tc>
                <a:tc>
                  <a:txBody>
                    <a:bodyPr/>
                    <a:lstStyle/>
                    <a:p>
                      <a:r>
                        <a:rPr lang="fr-FR" dirty="0"/>
                        <a:t>Identification des partenaires, de leurs missions et des enjeux liés aux partenariats actuels</a:t>
                      </a:r>
                    </a:p>
                    <a:p>
                      <a:r>
                        <a:rPr lang="fr-FR" dirty="0"/>
                        <a:t>Mobilisation des partenariats de la structure dans les activités menées</a:t>
                      </a:r>
                    </a:p>
                    <a:p>
                      <a:r>
                        <a:rPr lang="fr-FR" dirty="0"/>
                        <a:t>Recueil et stockage des éléments de suivi des partenariats activés</a:t>
                      </a:r>
                    </a:p>
                  </a:txBody>
                  <a:tcPr/>
                </a:tc>
                <a:extLst>
                  <a:ext uri="{0D108BD9-81ED-4DB2-BD59-A6C34878D82A}">
                    <a16:rowId xmlns:a16="http://schemas.microsoft.com/office/drawing/2014/main" val="1776396804"/>
                  </a:ext>
                </a:extLst>
              </a:tr>
            </a:tbl>
          </a:graphicData>
        </a:graphic>
      </p:graphicFrame>
    </p:spTree>
    <p:extLst>
      <p:ext uri="{BB962C8B-B14F-4D97-AF65-F5344CB8AC3E}">
        <p14:creationId xmlns:p14="http://schemas.microsoft.com/office/powerpoint/2010/main" val="33940042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E6CF5F-5B65-4B5F-AE35-CD36BFDA4A8C}"/>
              </a:ext>
            </a:extLst>
          </p:cNvPr>
          <p:cNvSpPr>
            <a:spLocks noGrp="1"/>
          </p:cNvSpPr>
          <p:nvPr>
            <p:ph type="title"/>
          </p:nvPr>
        </p:nvSpPr>
        <p:spPr/>
        <p:txBody>
          <a:bodyPr>
            <a:normAutofit/>
          </a:bodyPr>
          <a:lstStyle/>
          <a:p>
            <a:r>
              <a:rPr lang="fr-FR" sz="3600" b="1" dirty="0">
                <a:solidFill>
                  <a:schemeClr val="accent1"/>
                </a:solidFill>
              </a:rPr>
              <a:t>Le travail à partir des indicateurs : ex. du premier indicateur de la C5.1. </a:t>
            </a:r>
          </a:p>
        </p:txBody>
      </p:sp>
      <p:sp>
        <p:nvSpPr>
          <p:cNvPr id="3" name="Espace réservé du contenu 2">
            <a:extLst>
              <a:ext uri="{FF2B5EF4-FFF2-40B4-BE49-F238E27FC236}">
                <a16:creationId xmlns:a16="http://schemas.microsoft.com/office/drawing/2014/main" id="{C5EF0A2D-D41D-4205-980A-C27B41290B0E}"/>
              </a:ext>
            </a:extLst>
          </p:cNvPr>
          <p:cNvSpPr>
            <a:spLocks noGrp="1"/>
          </p:cNvSpPr>
          <p:nvPr>
            <p:ph idx="1"/>
          </p:nvPr>
        </p:nvSpPr>
        <p:spPr>
          <a:xfrm>
            <a:off x="838200" y="2275985"/>
            <a:ext cx="6781800" cy="4216889"/>
          </a:xfrm>
        </p:spPr>
        <p:txBody>
          <a:bodyPr>
            <a:normAutofit lnSpcReduction="10000"/>
          </a:bodyPr>
          <a:lstStyle/>
          <a:p>
            <a:pPr marL="0" indent="0">
              <a:buNone/>
            </a:pPr>
            <a:r>
              <a:rPr lang="fr-FR" sz="2000" b="1" i="1" dirty="0"/>
              <a:t>« Mobilisation des missions et du projet de l’institution dans le positionnement professionnel » : </a:t>
            </a:r>
          </a:p>
          <a:p>
            <a:pPr marL="0" indent="0">
              <a:buNone/>
            </a:pPr>
            <a:endParaRPr lang="fr-FR" sz="2000" b="1" i="1" dirty="0"/>
          </a:p>
          <a:p>
            <a:pPr marL="457200" indent="-457200">
              <a:buAutoNum type="arabicPeriod"/>
            </a:pPr>
            <a:r>
              <a:rPr lang="fr-FR" sz="2000" dirty="0"/>
              <a:t>Identification des missions de l’institution</a:t>
            </a:r>
          </a:p>
          <a:p>
            <a:pPr marL="457200" indent="-457200">
              <a:buAutoNum type="arabicPeriod"/>
            </a:pPr>
            <a:r>
              <a:rPr lang="fr-FR" sz="2000" dirty="0"/>
              <a:t>Compréhension du projet de l’institution</a:t>
            </a:r>
          </a:p>
          <a:p>
            <a:pPr marL="457200" indent="-457200">
              <a:buAutoNum type="arabicPeriod"/>
            </a:pPr>
            <a:r>
              <a:rPr lang="fr-FR" sz="2000" dirty="0"/>
              <a:t>Réflexion et travail sur le positionnement professionnel au sein de l’institution</a:t>
            </a:r>
          </a:p>
          <a:p>
            <a:pPr marL="457200" indent="-457200">
              <a:buAutoNum type="arabicPeriod"/>
            </a:pPr>
            <a:r>
              <a:rPr lang="fr-FR" sz="2000" dirty="0"/>
              <a:t>Repérage et appréhension des missions de l’institution pour construire son positionnement professionnel</a:t>
            </a:r>
          </a:p>
          <a:p>
            <a:pPr marL="457200" indent="-457200">
              <a:buAutoNum type="arabicPeriod"/>
            </a:pPr>
            <a:r>
              <a:rPr lang="fr-FR" sz="2000" dirty="0"/>
              <a:t>Repérage et appréhension du projet de l’institution pour construire son positionnement professionnel</a:t>
            </a:r>
          </a:p>
          <a:p>
            <a:pPr marL="457200" indent="-457200">
              <a:buAutoNum type="arabicPeriod"/>
            </a:pPr>
            <a:r>
              <a:rPr lang="fr-FR" sz="2000" i="1" dirty="0"/>
              <a:t>Articulation de l’ensemble des composantes de l’indicateur</a:t>
            </a:r>
          </a:p>
          <a:p>
            <a:endParaRPr lang="fr-FR" sz="2400" dirty="0"/>
          </a:p>
        </p:txBody>
      </p:sp>
      <p:sp>
        <p:nvSpPr>
          <p:cNvPr id="4" name="ZoneTexte 3">
            <a:extLst>
              <a:ext uri="{FF2B5EF4-FFF2-40B4-BE49-F238E27FC236}">
                <a16:creationId xmlns:a16="http://schemas.microsoft.com/office/drawing/2014/main" id="{FE499CD3-B7D4-4509-B543-A5B4EF9EB146}"/>
              </a:ext>
            </a:extLst>
          </p:cNvPr>
          <p:cNvSpPr txBox="1"/>
          <p:nvPr/>
        </p:nvSpPr>
        <p:spPr>
          <a:xfrm>
            <a:off x="3165406" y="1906652"/>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1 </a:t>
            </a:r>
          </a:p>
        </p:txBody>
      </p:sp>
      <p:sp>
        <p:nvSpPr>
          <p:cNvPr id="5" name="ZoneTexte 4">
            <a:extLst>
              <a:ext uri="{FF2B5EF4-FFF2-40B4-BE49-F238E27FC236}">
                <a16:creationId xmlns:a16="http://schemas.microsoft.com/office/drawing/2014/main" id="{923A1B26-7494-49BC-865F-142AC228F2E5}"/>
              </a:ext>
            </a:extLst>
          </p:cNvPr>
          <p:cNvSpPr txBox="1"/>
          <p:nvPr/>
        </p:nvSpPr>
        <p:spPr>
          <a:xfrm>
            <a:off x="4650271" y="1906654"/>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2 </a:t>
            </a:r>
          </a:p>
        </p:txBody>
      </p:sp>
      <p:sp>
        <p:nvSpPr>
          <p:cNvPr id="6" name="ZoneTexte 5">
            <a:extLst>
              <a:ext uri="{FF2B5EF4-FFF2-40B4-BE49-F238E27FC236}">
                <a16:creationId xmlns:a16="http://schemas.microsoft.com/office/drawing/2014/main" id="{49067892-4F3D-4542-91DC-706205D69F10}"/>
              </a:ext>
            </a:extLst>
          </p:cNvPr>
          <p:cNvSpPr txBox="1"/>
          <p:nvPr/>
        </p:nvSpPr>
        <p:spPr>
          <a:xfrm>
            <a:off x="1917424" y="2808002"/>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3 </a:t>
            </a:r>
          </a:p>
        </p:txBody>
      </p:sp>
      <p:sp>
        <p:nvSpPr>
          <p:cNvPr id="8" name="ZoneTexte 7">
            <a:extLst>
              <a:ext uri="{FF2B5EF4-FFF2-40B4-BE49-F238E27FC236}">
                <a16:creationId xmlns:a16="http://schemas.microsoft.com/office/drawing/2014/main" id="{7DDA047A-5E12-44AA-9810-B9C022BF622C}"/>
              </a:ext>
            </a:extLst>
          </p:cNvPr>
          <p:cNvSpPr txBox="1"/>
          <p:nvPr/>
        </p:nvSpPr>
        <p:spPr>
          <a:xfrm>
            <a:off x="1337642" y="1906652"/>
            <a:ext cx="8994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4 et 5 </a:t>
            </a:r>
          </a:p>
        </p:txBody>
      </p:sp>
      <p:sp>
        <p:nvSpPr>
          <p:cNvPr id="10" name="Forme 9">
            <a:extLst>
              <a:ext uri="{FF2B5EF4-FFF2-40B4-BE49-F238E27FC236}">
                <a16:creationId xmlns:a16="http://schemas.microsoft.com/office/drawing/2014/main" id="{1C3BEBCF-EB1F-4B65-82AA-22ECC09F7741}"/>
              </a:ext>
            </a:extLst>
          </p:cNvPr>
          <p:cNvSpPr/>
          <p:nvPr/>
        </p:nvSpPr>
        <p:spPr>
          <a:xfrm rot="18028431" flipV="1">
            <a:off x="7904434" y="3161904"/>
            <a:ext cx="4147783" cy="2368931"/>
          </a:xfrm>
          <a:prstGeom prst="swooshArrow">
            <a:avLst>
              <a:gd name="adj1" fmla="val 25000"/>
              <a:gd name="adj2" fmla="val 25000"/>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 name="ZoneTexte 10">
            <a:extLst>
              <a:ext uri="{FF2B5EF4-FFF2-40B4-BE49-F238E27FC236}">
                <a16:creationId xmlns:a16="http://schemas.microsoft.com/office/drawing/2014/main" id="{F4541D07-6843-4177-A5D6-BDBC58C541D6}"/>
              </a:ext>
            </a:extLst>
          </p:cNvPr>
          <p:cNvSpPr txBox="1"/>
          <p:nvPr/>
        </p:nvSpPr>
        <p:spPr>
          <a:xfrm>
            <a:off x="8839200" y="3949148"/>
            <a:ext cx="2650435"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Une montée progressive en compétence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rPr>
              <a:t>(partie de la compétence)</a:t>
            </a:r>
          </a:p>
        </p:txBody>
      </p:sp>
      <p:sp>
        <p:nvSpPr>
          <p:cNvPr id="12" name="ZoneTexte 11">
            <a:extLst>
              <a:ext uri="{FF2B5EF4-FFF2-40B4-BE49-F238E27FC236}">
                <a16:creationId xmlns:a16="http://schemas.microsoft.com/office/drawing/2014/main" id="{77A97E02-BE55-4DDC-BD8A-CDB00FAF18C2}"/>
              </a:ext>
            </a:extLst>
          </p:cNvPr>
          <p:cNvSpPr txBox="1"/>
          <p:nvPr/>
        </p:nvSpPr>
        <p:spPr>
          <a:xfrm>
            <a:off x="7774602" y="2275984"/>
            <a:ext cx="55659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Calibri" panose="020F0502020204030204"/>
                <a:ea typeface="+mn-ea"/>
                <a:cs typeface="+mn-cs"/>
              </a:rPr>
              <a:t>6 </a:t>
            </a:r>
          </a:p>
        </p:txBody>
      </p:sp>
      <p:sp>
        <p:nvSpPr>
          <p:cNvPr id="7" name="Accolade fermante 6">
            <a:extLst>
              <a:ext uri="{FF2B5EF4-FFF2-40B4-BE49-F238E27FC236}">
                <a16:creationId xmlns:a16="http://schemas.microsoft.com/office/drawing/2014/main" id="{450DCF30-B03F-4973-8BEB-B60B0E7A4B30}"/>
              </a:ext>
            </a:extLst>
          </p:cNvPr>
          <p:cNvSpPr/>
          <p:nvPr/>
        </p:nvSpPr>
        <p:spPr>
          <a:xfrm>
            <a:off x="7620000" y="2275984"/>
            <a:ext cx="45719" cy="369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1835453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3B665-73A3-46CA-8BA6-7E0F34732367}"/>
              </a:ext>
            </a:extLst>
          </p:cNvPr>
          <p:cNvSpPr>
            <a:spLocks noGrp="1"/>
          </p:cNvSpPr>
          <p:nvPr>
            <p:ph type="title"/>
          </p:nvPr>
        </p:nvSpPr>
        <p:spPr/>
        <p:txBody>
          <a:bodyPr>
            <a:normAutofit/>
          </a:bodyPr>
          <a:lstStyle/>
          <a:p>
            <a:r>
              <a:rPr lang="fr-FR" sz="3600" b="1" dirty="0">
                <a:solidFill>
                  <a:schemeClr val="accent1"/>
                </a:solidFill>
              </a:rPr>
              <a:t>Travailler les indicateurs</a:t>
            </a:r>
          </a:p>
        </p:txBody>
      </p:sp>
      <p:graphicFrame>
        <p:nvGraphicFramePr>
          <p:cNvPr id="5" name="Espace réservé du contenu 4">
            <a:extLst>
              <a:ext uri="{FF2B5EF4-FFF2-40B4-BE49-F238E27FC236}">
                <a16:creationId xmlns:a16="http://schemas.microsoft.com/office/drawing/2014/main" id="{9C213188-F8CD-4D9D-8EA7-A8031001F9DC}"/>
              </a:ext>
            </a:extLst>
          </p:cNvPr>
          <p:cNvGraphicFramePr>
            <a:graphicFrameLocks noGrp="1"/>
          </p:cNvGraphicFramePr>
          <p:nvPr>
            <p:ph idx="1"/>
            <p:extLst/>
          </p:nvPr>
        </p:nvGraphicFramePr>
        <p:xfrm>
          <a:off x="429351" y="1690688"/>
          <a:ext cx="8767143" cy="4759960"/>
        </p:xfrm>
        <a:graphic>
          <a:graphicData uri="http://schemas.openxmlformats.org/drawingml/2006/table">
            <a:tbl>
              <a:tblPr firstRow="1" bandRow="1">
                <a:tableStyleId>{5C22544A-7EE6-4342-B048-85BDC9FD1C3A}</a:tableStyleId>
              </a:tblPr>
              <a:tblGrid>
                <a:gridCol w="8767143">
                  <a:extLst>
                    <a:ext uri="{9D8B030D-6E8A-4147-A177-3AD203B41FA5}">
                      <a16:colId xmlns:a16="http://schemas.microsoft.com/office/drawing/2014/main" val="2503615721"/>
                    </a:ext>
                  </a:extLst>
                </a:gridCol>
              </a:tblGrid>
              <a:tr h="370840">
                <a:tc>
                  <a:txBody>
                    <a:bodyPr/>
                    <a:lstStyle/>
                    <a:p>
                      <a:r>
                        <a:rPr lang="fr-FR" dirty="0"/>
                        <a:t>Indicateurs </a:t>
                      </a:r>
                    </a:p>
                  </a:txBody>
                  <a:tcPr/>
                </a:tc>
                <a:extLst>
                  <a:ext uri="{0D108BD9-81ED-4DB2-BD59-A6C34878D82A}">
                    <a16:rowId xmlns:a16="http://schemas.microsoft.com/office/drawing/2014/main" val="1265355675"/>
                  </a:ext>
                </a:extLst>
              </a:tr>
              <a:tr h="370840">
                <a:tc>
                  <a:txBody>
                    <a:bodyPr/>
                    <a:lstStyle/>
                    <a:p>
                      <a:r>
                        <a:rPr lang="fr-FR" dirty="0"/>
                        <a:t>Mobilisation des missions et du projet dans le positionnement professionnel</a:t>
                      </a:r>
                    </a:p>
                    <a:p>
                      <a:r>
                        <a:rPr lang="fr-FR" dirty="0"/>
                        <a:t>Mise en relation de l’institution avec les politiques sociales dans lesquelles elle s’inscrit</a:t>
                      </a:r>
                    </a:p>
                    <a:p>
                      <a:r>
                        <a:rPr lang="fr-FR" dirty="0"/>
                        <a:t>Prise en compte des obligations et contraintes institutionnelles, humaines, financières dans les projections menées</a:t>
                      </a:r>
                    </a:p>
                    <a:p>
                      <a:r>
                        <a:rPr lang="fr-FR" dirty="0"/>
                        <a:t>Représentation de l’institution dans le cadre d’une délégation, en respect de ses valeurs et de la mission confiées</a:t>
                      </a:r>
                    </a:p>
                  </a:txBody>
                  <a:tcPr/>
                </a:tc>
                <a:extLst>
                  <a:ext uri="{0D108BD9-81ED-4DB2-BD59-A6C34878D82A}">
                    <a16:rowId xmlns:a16="http://schemas.microsoft.com/office/drawing/2014/main" val="1104988443"/>
                  </a:ext>
                </a:extLst>
              </a:tr>
              <a:tr h="370840">
                <a:tc>
                  <a:txBody>
                    <a:bodyPr/>
                    <a:lstStyle/>
                    <a:p>
                      <a:r>
                        <a:rPr lang="fr-FR" dirty="0"/>
                        <a:t>Identification de l’évolution des politiques sociales locales, nationales et européennes</a:t>
                      </a:r>
                    </a:p>
                    <a:p>
                      <a:r>
                        <a:rPr lang="fr-FR" dirty="0"/>
                        <a:t>Projection vers des actions en partenariat en réponse aux besoins du public, respectant les missions, projets des différents acteurs et les enjeux des partenariats envisagés</a:t>
                      </a:r>
                    </a:p>
                    <a:p>
                      <a:r>
                        <a:rPr lang="fr-FR" dirty="0"/>
                        <a:t>Connaissance et mise en œuvre des conditions et techniques d’animation d’un réseau de professionnels ou autre </a:t>
                      </a:r>
                    </a:p>
                    <a:p>
                      <a:r>
                        <a:rPr lang="fr-FR" dirty="0"/>
                        <a:t>Intégration dans une équipe de travail</a:t>
                      </a:r>
                    </a:p>
                  </a:txBody>
                  <a:tcPr/>
                </a:tc>
                <a:extLst>
                  <a:ext uri="{0D108BD9-81ED-4DB2-BD59-A6C34878D82A}">
                    <a16:rowId xmlns:a16="http://schemas.microsoft.com/office/drawing/2014/main" val="519215120"/>
                  </a:ext>
                </a:extLst>
              </a:tr>
              <a:tr h="370840">
                <a:tc>
                  <a:txBody>
                    <a:bodyPr/>
                    <a:lstStyle/>
                    <a:p>
                      <a:r>
                        <a:rPr lang="fr-FR" dirty="0"/>
                        <a:t>Identification des partenaires, de leurs missions et des enjeux liés aux partenariats actuels</a:t>
                      </a:r>
                    </a:p>
                    <a:p>
                      <a:r>
                        <a:rPr lang="fr-FR" dirty="0"/>
                        <a:t>Mobilisation des partenariats de la structure dans les activités menées</a:t>
                      </a:r>
                    </a:p>
                    <a:p>
                      <a:r>
                        <a:rPr lang="fr-FR" dirty="0"/>
                        <a:t>Recueil et stockage des éléments de suivi des partenariats activés</a:t>
                      </a:r>
                    </a:p>
                  </a:txBody>
                  <a:tcPr/>
                </a:tc>
                <a:extLst>
                  <a:ext uri="{0D108BD9-81ED-4DB2-BD59-A6C34878D82A}">
                    <a16:rowId xmlns:a16="http://schemas.microsoft.com/office/drawing/2014/main" val="1740125731"/>
                  </a:ext>
                </a:extLst>
              </a:tr>
            </a:tbl>
          </a:graphicData>
        </a:graphic>
      </p:graphicFrame>
      <p:sp>
        <p:nvSpPr>
          <p:cNvPr id="6" name="ZoneTexte 5">
            <a:extLst>
              <a:ext uri="{FF2B5EF4-FFF2-40B4-BE49-F238E27FC236}">
                <a16:creationId xmlns:a16="http://schemas.microsoft.com/office/drawing/2014/main" id="{851BDBE5-5FC6-4CDE-9824-521B9EBDFF2D}"/>
              </a:ext>
            </a:extLst>
          </p:cNvPr>
          <p:cNvSpPr txBox="1"/>
          <p:nvPr/>
        </p:nvSpPr>
        <p:spPr>
          <a:xfrm>
            <a:off x="9374546" y="2192689"/>
            <a:ext cx="2508568" cy="3785652"/>
          </a:xfrm>
          <a:prstGeom prst="rect">
            <a:avLst/>
          </a:prstGeom>
          <a:noFill/>
        </p:spPr>
        <p:txBody>
          <a:bodyPr wrap="square" rtlCol="0">
            <a:spAutoFit/>
          </a:bodyPr>
          <a:lstStyle/>
          <a:p>
            <a:r>
              <a:rPr lang="fr-FR" sz="2400" b="1" i="1" dirty="0">
                <a:solidFill>
                  <a:schemeClr val="accent1"/>
                </a:solidFill>
              </a:rPr>
              <a:t>Questions à se poser : </a:t>
            </a:r>
          </a:p>
          <a:p>
            <a:endParaRPr lang="fr-FR" sz="2400" dirty="0">
              <a:solidFill>
                <a:schemeClr val="accent1"/>
              </a:solidFill>
            </a:endParaRPr>
          </a:p>
          <a:p>
            <a:r>
              <a:rPr lang="fr-FR" sz="2400" dirty="0">
                <a:solidFill>
                  <a:schemeClr val="accent1"/>
                </a:solidFill>
              </a:rPr>
              <a:t>Quels indicateur(s) travailler ? </a:t>
            </a:r>
          </a:p>
          <a:p>
            <a:endParaRPr lang="fr-FR" sz="2400" dirty="0">
              <a:solidFill>
                <a:schemeClr val="accent1"/>
              </a:solidFill>
            </a:endParaRPr>
          </a:p>
          <a:p>
            <a:r>
              <a:rPr lang="fr-FR" sz="2400" dirty="0">
                <a:solidFill>
                  <a:schemeClr val="accent1"/>
                </a:solidFill>
              </a:rPr>
              <a:t>En tout ou partie ? </a:t>
            </a:r>
          </a:p>
          <a:p>
            <a:endParaRPr lang="fr-FR" sz="2400" dirty="0">
              <a:solidFill>
                <a:schemeClr val="accent1"/>
              </a:solidFill>
            </a:endParaRPr>
          </a:p>
          <a:p>
            <a:r>
              <a:rPr lang="fr-FR" sz="2400" dirty="0">
                <a:solidFill>
                  <a:schemeClr val="accent1"/>
                </a:solidFill>
              </a:rPr>
              <a:t>Dans quel ordre ?</a:t>
            </a:r>
          </a:p>
          <a:p>
            <a:r>
              <a:rPr lang="fr-FR" sz="2400" i="1" dirty="0">
                <a:solidFill>
                  <a:srgbClr val="FF0000"/>
                </a:solidFill>
              </a:rPr>
              <a:t>Exemple fictif</a:t>
            </a:r>
          </a:p>
        </p:txBody>
      </p:sp>
      <p:sp>
        <p:nvSpPr>
          <p:cNvPr id="10" name="Rectangle 9">
            <a:extLst>
              <a:ext uri="{FF2B5EF4-FFF2-40B4-BE49-F238E27FC236}">
                <a16:creationId xmlns:a16="http://schemas.microsoft.com/office/drawing/2014/main" id="{CB07586C-D4D9-44AC-BFD1-D1B1F510F8E1}"/>
              </a:ext>
            </a:extLst>
          </p:cNvPr>
          <p:cNvSpPr/>
          <p:nvPr/>
        </p:nvSpPr>
        <p:spPr>
          <a:xfrm>
            <a:off x="2239618" y="1690688"/>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1</a:t>
            </a:r>
            <a:endParaRPr lang="fr-FR" b="1" dirty="0"/>
          </a:p>
        </p:txBody>
      </p:sp>
      <p:sp>
        <p:nvSpPr>
          <p:cNvPr id="11" name="Rectangle 10">
            <a:extLst>
              <a:ext uri="{FF2B5EF4-FFF2-40B4-BE49-F238E27FC236}">
                <a16:creationId xmlns:a16="http://schemas.microsoft.com/office/drawing/2014/main" id="{07C8BCDE-6A62-4A5E-88D4-25A671FDF067}"/>
              </a:ext>
            </a:extLst>
          </p:cNvPr>
          <p:cNvSpPr/>
          <p:nvPr/>
        </p:nvSpPr>
        <p:spPr>
          <a:xfrm>
            <a:off x="3399184" y="1690688"/>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2</a:t>
            </a:r>
          </a:p>
        </p:txBody>
      </p:sp>
      <p:sp>
        <p:nvSpPr>
          <p:cNvPr id="13" name="Rectangle 12">
            <a:extLst>
              <a:ext uri="{FF2B5EF4-FFF2-40B4-BE49-F238E27FC236}">
                <a16:creationId xmlns:a16="http://schemas.microsoft.com/office/drawing/2014/main" id="{7289766D-6390-4A8C-932D-D32F618609F1}"/>
              </a:ext>
            </a:extLst>
          </p:cNvPr>
          <p:cNvSpPr/>
          <p:nvPr/>
        </p:nvSpPr>
        <p:spPr>
          <a:xfrm>
            <a:off x="5281" y="2333418"/>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3</a:t>
            </a:r>
            <a:endParaRPr lang="fr-FR" b="1" dirty="0"/>
          </a:p>
        </p:txBody>
      </p:sp>
      <p:sp>
        <p:nvSpPr>
          <p:cNvPr id="14" name="Rectangle 13">
            <a:extLst>
              <a:ext uri="{FF2B5EF4-FFF2-40B4-BE49-F238E27FC236}">
                <a16:creationId xmlns:a16="http://schemas.microsoft.com/office/drawing/2014/main" id="{EEA496F8-892E-4B77-985E-378E7ACE5843}"/>
              </a:ext>
            </a:extLst>
          </p:cNvPr>
          <p:cNvSpPr/>
          <p:nvPr/>
        </p:nvSpPr>
        <p:spPr>
          <a:xfrm>
            <a:off x="45117" y="5553697"/>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4</a:t>
            </a:r>
            <a:endParaRPr lang="fr-FR" b="1" dirty="0"/>
          </a:p>
        </p:txBody>
      </p:sp>
      <p:sp>
        <p:nvSpPr>
          <p:cNvPr id="15" name="Rectangle 14">
            <a:extLst>
              <a:ext uri="{FF2B5EF4-FFF2-40B4-BE49-F238E27FC236}">
                <a16:creationId xmlns:a16="http://schemas.microsoft.com/office/drawing/2014/main" id="{818E6AD1-FEF0-4761-B167-1E0201D2B64F}"/>
              </a:ext>
            </a:extLst>
          </p:cNvPr>
          <p:cNvSpPr/>
          <p:nvPr/>
        </p:nvSpPr>
        <p:spPr>
          <a:xfrm>
            <a:off x="4349097" y="5167312"/>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5</a:t>
            </a:r>
            <a:endParaRPr lang="fr-FR" b="1" dirty="0"/>
          </a:p>
        </p:txBody>
      </p:sp>
      <p:sp>
        <p:nvSpPr>
          <p:cNvPr id="17" name="Rectangle 16">
            <a:extLst>
              <a:ext uri="{FF2B5EF4-FFF2-40B4-BE49-F238E27FC236}">
                <a16:creationId xmlns:a16="http://schemas.microsoft.com/office/drawing/2014/main" id="{FADE3A72-57A4-43B9-8C5B-5D9BC61D5FBF}"/>
              </a:ext>
            </a:extLst>
          </p:cNvPr>
          <p:cNvSpPr/>
          <p:nvPr/>
        </p:nvSpPr>
        <p:spPr>
          <a:xfrm>
            <a:off x="45118" y="4656746"/>
            <a:ext cx="424070" cy="3766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FF0000"/>
                </a:solidFill>
              </a:rPr>
              <a:t>6</a:t>
            </a:r>
            <a:endParaRPr lang="fr-FR" b="1" dirty="0"/>
          </a:p>
        </p:txBody>
      </p:sp>
    </p:spTree>
    <p:extLst>
      <p:ext uri="{BB962C8B-B14F-4D97-AF65-F5344CB8AC3E}">
        <p14:creationId xmlns:p14="http://schemas.microsoft.com/office/powerpoint/2010/main" val="22253762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0A5BDE-876A-4144-8A58-236261F5B593}"/>
              </a:ext>
            </a:extLst>
          </p:cNvPr>
          <p:cNvSpPr>
            <a:spLocks noGrp="1"/>
          </p:cNvSpPr>
          <p:nvPr>
            <p:ph type="title"/>
          </p:nvPr>
        </p:nvSpPr>
        <p:spPr/>
        <p:txBody>
          <a:bodyPr>
            <a:normAutofit/>
          </a:bodyPr>
          <a:lstStyle/>
          <a:p>
            <a:r>
              <a:rPr lang="fr-FR" sz="3600" b="1" dirty="0">
                <a:solidFill>
                  <a:schemeClr val="accent1"/>
                </a:solidFill>
              </a:rPr>
              <a:t>La progressivité dans les apprentissages</a:t>
            </a:r>
          </a:p>
        </p:txBody>
      </p:sp>
      <p:pic>
        <p:nvPicPr>
          <p:cNvPr id="5" name="Espace réservé du contenu 3">
            <a:extLst>
              <a:ext uri="{FF2B5EF4-FFF2-40B4-BE49-F238E27FC236}">
                <a16:creationId xmlns:a16="http://schemas.microsoft.com/office/drawing/2014/main" id="{9808C64F-1D16-4C0D-A568-4832439EA48A}"/>
              </a:ext>
            </a:extLst>
          </p:cNvPr>
          <p:cNvPicPr>
            <a:picLocks noChangeAspect="1"/>
          </p:cNvPicPr>
          <p:nvPr/>
        </p:nvPicPr>
        <p:blipFill>
          <a:blip r:embed="rId2"/>
          <a:stretch>
            <a:fillRect/>
          </a:stretch>
        </p:blipFill>
        <p:spPr>
          <a:xfrm>
            <a:off x="1527802" y="3161162"/>
            <a:ext cx="3105099" cy="3126966"/>
          </a:xfrm>
          <a:prstGeom prst="rect">
            <a:avLst/>
          </a:prstGeom>
        </p:spPr>
      </p:pic>
      <p:sp>
        <p:nvSpPr>
          <p:cNvPr id="6" name="Flèche : bas 5">
            <a:extLst>
              <a:ext uri="{FF2B5EF4-FFF2-40B4-BE49-F238E27FC236}">
                <a16:creationId xmlns:a16="http://schemas.microsoft.com/office/drawing/2014/main" id="{8314529F-96DD-4357-99AF-3652E2D0C211}"/>
              </a:ext>
            </a:extLst>
          </p:cNvPr>
          <p:cNvSpPr/>
          <p:nvPr/>
        </p:nvSpPr>
        <p:spPr>
          <a:xfrm rot="10800000">
            <a:off x="5019892" y="1690687"/>
            <a:ext cx="174959" cy="41402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1DF822AD-2495-4872-B526-58A5BC2288C8}"/>
              </a:ext>
            </a:extLst>
          </p:cNvPr>
          <p:cNvSpPr txBox="1"/>
          <p:nvPr/>
        </p:nvSpPr>
        <p:spPr>
          <a:xfrm>
            <a:off x="5777945" y="1690688"/>
            <a:ext cx="5486400" cy="4308872"/>
          </a:xfrm>
          <a:prstGeom prst="rect">
            <a:avLst/>
          </a:prstGeom>
          <a:noFill/>
        </p:spPr>
        <p:txBody>
          <a:bodyPr wrap="square" rtlCol="0">
            <a:spAutoFit/>
          </a:bodyPr>
          <a:lstStyle/>
          <a:p>
            <a:pPr marL="285750" indent="-285750">
              <a:buFontTx/>
              <a:buChar char="-"/>
            </a:pPr>
            <a:r>
              <a:rPr lang="fr-FR" dirty="0"/>
              <a:t>Un travail progressif des indicateurs</a:t>
            </a:r>
          </a:p>
          <a:p>
            <a:endParaRPr lang="fr-FR" sz="1000" dirty="0"/>
          </a:p>
          <a:p>
            <a:pPr marL="285750" indent="-285750">
              <a:buFontTx/>
              <a:buChar char="-"/>
            </a:pPr>
            <a:r>
              <a:rPr lang="fr-FR" dirty="0"/>
              <a:t>Une complexification des contextes professionnels</a:t>
            </a:r>
          </a:p>
          <a:p>
            <a:endParaRPr lang="fr-FR" sz="1000" dirty="0"/>
          </a:p>
          <a:p>
            <a:pPr marL="285750" indent="-285750">
              <a:buFontTx/>
              <a:buChar char="-"/>
            </a:pPr>
            <a:r>
              <a:rPr lang="fr-FR" dirty="0"/>
              <a:t>Un accompagnement de moins en moins encadrant (questionnement de plus en plus large : passer de questions précises à des réponses mobilisant les indicateurs travaillés et stabilisés)</a:t>
            </a:r>
          </a:p>
          <a:p>
            <a:pPr marL="285750" indent="-285750">
              <a:buFontTx/>
              <a:buChar char="-"/>
            </a:pPr>
            <a:endParaRPr lang="fr-FR" sz="1000" dirty="0"/>
          </a:p>
          <a:p>
            <a:pPr marL="285750" indent="-285750">
              <a:buFontTx/>
              <a:buChar char="-"/>
            </a:pPr>
            <a:r>
              <a:rPr lang="fr-FR" dirty="0"/>
              <a:t>Une augmentation de la difficulté des documents étudiés (longueur, technicité…)</a:t>
            </a:r>
          </a:p>
          <a:p>
            <a:pPr marL="285750" indent="-285750">
              <a:buFontTx/>
              <a:buChar char="-"/>
            </a:pPr>
            <a:endParaRPr lang="fr-FR" sz="1000" dirty="0"/>
          </a:p>
          <a:p>
            <a:pPr marL="285750" indent="-285750">
              <a:buFontTx/>
              <a:buChar char="-"/>
            </a:pPr>
            <a:r>
              <a:rPr lang="fr-FR" dirty="0"/>
              <a:t>Des attendus croissant en termes d’analyse (d’un accompagnement à la méthode d’analyse (étapes à suivre) à une autonomie dans l’analyse</a:t>
            </a:r>
          </a:p>
          <a:p>
            <a:pPr marL="285750" indent="-285750">
              <a:buFontTx/>
              <a:buChar char="-"/>
            </a:pPr>
            <a:endParaRPr lang="fr-FR" sz="1000" dirty="0"/>
          </a:p>
          <a:p>
            <a:pPr marL="285750" indent="-285750">
              <a:buFontTx/>
              <a:buChar char="-"/>
            </a:pPr>
            <a:r>
              <a:rPr lang="fr-FR" dirty="0"/>
              <a:t>Des attendus croissants en termes d’argumentation</a:t>
            </a:r>
          </a:p>
        </p:txBody>
      </p:sp>
      <p:sp>
        <p:nvSpPr>
          <p:cNvPr id="9" name="ZoneTexte 8">
            <a:extLst>
              <a:ext uri="{FF2B5EF4-FFF2-40B4-BE49-F238E27FC236}">
                <a16:creationId xmlns:a16="http://schemas.microsoft.com/office/drawing/2014/main" id="{1D87E87D-A9C5-4C3D-89CA-F85B7C5F2A21}"/>
              </a:ext>
            </a:extLst>
          </p:cNvPr>
          <p:cNvSpPr txBox="1"/>
          <p:nvPr/>
        </p:nvSpPr>
        <p:spPr>
          <a:xfrm>
            <a:off x="1068067" y="1690688"/>
            <a:ext cx="3564834" cy="1200329"/>
          </a:xfrm>
          <a:prstGeom prst="rect">
            <a:avLst/>
          </a:prstGeom>
          <a:noFill/>
        </p:spPr>
        <p:txBody>
          <a:bodyPr wrap="square" rtlCol="0">
            <a:spAutoFit/>
          </a:bodyPr>
          <a:lstStyle/>
          <a:p>
            <a:pPr algn="ctr"/>
            <a:r>
              <a:rPr lang="fr-FR" dirty="0"/>
              <a:t>Une approche spiralaire qui va impliquer de travailler à plusieurs reprises les mêmes indicateurs : récurrence. Cela implique : </a:t>
            </a:r>
          </a:p>
        </p:txBody>
      </p:sp>
      <p:sp>
        <p:nvSpPr>
          <p:cNvPr id="10" name="Rectangle : coins arrondis 9">
            <a:extLst>
              <a:ext uri="{FF2B5EF4-FFF2-40B4-BE49-F238E27FC236}">
                <a16:creationId xmlns:a16="http://schemas.microsoft.com/office/drawing/2014/main" id="{071F9B5A-16EB-4ED2-93E6-CAA82E2B5E68}"/>
              </a:ext>
            </a:extLst>
          </p:cNvPr>
          <p:cNvSpPr/>
          <p:nvPr/>
        </p:nvSpPr>
        <p:spPr>
          <a:xfrm>
            <a:off x="5658678" y="5999560"/>
            <a:ext cx="5791200" cy="6265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Une fois les indicateurs stabilisés, une « conscientisation » de la compétence acquise est nécessaire (portfolio)</a:t>
            </a:r>
          </a:p>
        </p:txBody>
      </p:sp>
    </p:spTree>
    <p:extLst>
      <p:ext uri="{BB962C8B-B14F-4D97-AF65-F5344CB8AC3E}">
        <p14:creationId xmlns:p14="http://schemas.microsoft.com/office/powerpoint/2010/main" val="38486248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0D06C1-C13F-40B2-A966-DEC87130C91B}"/>
              </a:ext>
            </a:extLst>
          </p:cNvPr>
          <p:cNvSpPr>
            <a:spLocks noGrp="1"/>
          </p:cNvSpPr>
          <p:nvPr>
            <p:ph type="title"/>
          </p:nvPr>
        </p:nvSpPr>
        <p:spPr>
          <a:xfrm>
            <a:off x="646043" y="224259"/>
            <a:ext cx="10002078" cy="721553"/>
          </a:xfrm>
        </p:spPr>
        <p:txBody>
          <a:bodyPr>
            <a:normAutofit/>
          </a:bodyPr>
          <a:lstStyle/>
          <a:p>
            <a:r>
              <a:rPr lang="fr-FR" sz="2800" b="1" dirty="0">
                <a:solidFill>
                  <a:schemeClr val="accent1"/>
                </a:solidFill>
              </a:rPr>
              <a:t>Les savoirs associés au service de la compétence</a:t>
            </a:r>
          </a:p>
        </p:txBody>
      </p:sp>
      <p:graphicFrame>
        <p:nvGraphicFramePr>
          <p:cNvPr id="4" name="Espace réservé du contenu 3">
            <a:extLst>
              <a:ext uri="{FF2B5EF4-FFF2-40B4-BE49-F238E27FC236}">
                <a16:creationId xmlns:a16="http://schemas.microsoft.com/office/drawing/2014/main" id="{E3601046-6EC4-4E43-B72A-38871A218D0B}"/>
              </a:ext>
            </a:extLst>
          </p:cNvPr>
          <p:cNvGraphicFramePr>
            <a:graphicFrameLocks noGrp="1"/>
          </p:cNvGraphicFramePr>
          <p:nvPr>
            <p:ph idx="1"/>
            <p:extLst/>
          </p:nvPr>
        </p:nvGraphicFramePr>
        <p:xfrm>
          <a:off x="1805608" y="1245704"/>
          <a:ext cx="10161105" cy="5388036"/>
        </p:xfrm>
        <a:graphic>
          <a:graphicData uri="http://schemas.openxmlformats.org/drawingml/2006/table">
            <a:tbl>
              <a:tblPr firstRow="1" firstCol="1" bandRow="1"/>
              <a:tblGrid>
                <a:gridCol w="6180932">
                  <a:extLst>
                    <a:ext uri="{9D8B030D-6E8A-4147-A177-3AD203B41FA5}">
                      <a16:colId xmlns:a16="http://schemas.microsoft.com/office/drawing/2014/main" val="755988700"/>
                    </a:ext>
                  </a:extLst>
                </a:gridCol>
                <a:gridCol w="3980173">
                  <a:extLst>
                    <a:ext uri="{9D8B030D-6E8A-4147-A177-3AD203B41FA5}">
                      <a16:colId xmlns:a16="http://schemas.microsoft.com/office/drawing/2014/main" val="2430179627"/>
                    </a:ext>
                  </a:extLst>
                </a:gridCol>
              </a:tblGrid>
              <a:tr h="324292">
                <a:tc gridSpan="2">
                  <a:txBody>
                    <a:bodyPr/>
                    <a:lstStyle/>
                    <a:p>
                      <a:pPr marL="342900" lvl="0" indent="-342900">
                        <a:lnSpc>
                          <a:spcPct val="107000"/>
                        </a:lnSpc>
                        <a:spcBef>
                          <a:spcPts val="200"/>
                        </a:spcBef>
                        <a:spcAft>
                          <a:spcPts val="0"/>
                        </a:spcAft>
                        <a:buFont typeface="Wingdings" panose="05000000000000000000" pitchFamily="2" charset="2"/>
                        <a:buChar char=""/>
                      </a:pPr>
                      <a:r>
                        <a:rPr lang="fr-FR" sz="2000" b="1" i="1" dirty="0">
                          <a:solidFill>
                            <a:srgbClr val="2F5496"/>
                          </a:solidFill>
                          <a:effectLst/>
                          <a:latin typeface="Calibri" panose="020F0502020204030204" pitchFamily="34" charset="0"/>
                          <a:ea typeface="Times New Roman" panose="02020603050405020304" pitchFamily="18" charset="0"/>
                          <a:cs typeface="Times New Roman" panose="02020603050405020304" pitchFamily="18" charset="0"/>
                        </a:rPr>
                        <a:t>Connaissance des politiques, des dispositifs et des institutions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417807093"/>
                  </a:ext>
                </a:extLst>
              </a:tr>
              <a:tr h="2159897">
                <a:tc gridSpan="2">
                  <a:txBody>
                    <a:bodyPr/>
                    <a:lstStyle/>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Veille documentaire et juridique en lien avec les politiques sociales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Cadre juridique et acteurs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 cadre d’élaboration des politiques sociales</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acteurs de la vie juridique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acteurs institutionnels de l’action sociale</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institutions publiques</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organismes de protection contre les risques sociaux</a:t>
                      </a:r>
                    </a:p>
                    <a:p>
                      <a:pPr marL="742950" lvl="1" indent="-285750">
                        <a:lnSpc>
                          <a:spcPct val="107000"/>
                        </a:lnSpc>
                        <a:spcAft>
                          <a:spcPts val="0"/>
                        </a:spcAft>
                        <a:buFont typeface="Courier New" panose="02070309020205020404" pitchFamily="49" charset="0"/>
                        <a:buChar char="o"/>
                      </a:pPr>
                      <a:r>
                        <a:rPr lang="fr-FR" sz="1600" dirty="0">
                          <a:effectLst/>
                          <a:latin typeface="Calibri" panose="020F0502020204030204" pitchFamily="34" charset="0"/>
                          <a:ea typeface="Calibri" panose="020F0502020204030204" pitchFamily="34" charset="0"/>
                          <a:cs typeface="Times New Roman" panose="02020603050405020304" pitchFamily="18" charset="0"/>
                        </a:rPr>
                        <a:t>Les associations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hMerge="1">
                  <a:txBody>
                    <a:bodyPr/>
                    <a:lstStyle/>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831872516"/>
                  </a:ext>
                </a:extLst>
              </a:tr>
              <a:tr h="2903847">
                <a:tc>
                  <a:txBody>
                    <a:bodyPr/>
                    <a:lstStyle/>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Les politiques sociales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Définition, domaines d’intervention, évolution</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Emergence des problèmes sociaux et reconnaissance par la société</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la famille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l’emploi </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du handicap</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en faveur des personnes âgées</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l’habitat et du logement</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d’aménagement du territoire et de la ville</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Politique de l’intégration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fr-FR" sz="1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Dynamique institutionnelle et partenariale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Pilotage, coordination, partenariat</a:t>
                      </a:r>
                    </a:p>
                    <a:p>
                      <a:pPr marL="342900" lvl="0" indent="-342900">
                        <a:lnSpc>
                          <a:spcPct val="107000"/>
                        </a:lnSpc>
                        <a:spcAft>
                          <a:spcPts val="0"/>
                        </a:spcAft>
                        <a:buFont typeface="Calibri" panose="020F0502020204030204" pitchFamily="34" charset="0"/>
                        <a:buChar char="-"/>
                      </a:pPr>
                      <a:r>
                        <a:rPr lang="fr-FR" sz="1600" dirty="0">
                          <a:effectLst/>
                          <a:latin typeface="Calibri" panose="020F0502020204030204" pitchFamily="34" charset="0"/>
                          <a:ea typeface="Calibri" panose="020F0502020204030204" pitchFamily="34" charset="0"/>
                          <a:cs typeface="Times New Roman" panose="02020603050405020304" pitchFamily="18" charset="0"/>
                        </a:rPr>
                        <a:t>Fonctionnement des organisations</a:t>
                      </a:r>
                    </a:p>
                    <a:p>
                      <a:pPr>
                        <a:lnSpc>
                          <a:spcPct val="107000"/>
                        </a:lnSpc>
                        <a:spcAft>
                          <a:spcPts val="0"/>
                        </a:spcAf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217217772"/>
                  </a:ext>
                </a:extLst>
              </a:tr>
            </a:tbl>
          </a:graphicData>
        </a:graphic>
      </p:graphicFrame>
      <p:sp>
        <p:nvSpPr>
          <p:cNvPr id="3" name="Bulle narrative : ronde 2">
            <a:extLst>
              <a:ext uri="{FF2B5EF4-FFF2-40B4-BE49-F238E27FC236}">
                <a16:creationId xmlns:a16="http://schemas.microsoft.com/office/drawing/2014/main" id="{FF486F23-86A2-4AD1-A2B5-CA2A208572B0}"/>
              </a:ext>
            </a:extLst>
          </p:cNvPr>
          <p:cNvSpPr/>
          <p:nvPr/>
        </p:nvSpPr>
        <p:spPr>
          <a:xfrm>
            <a:off x="8242854" y="2634063"/>
            <a:ext cx="3644346" cy="1589873"/>
          </a:xfrm>
          <a:prstGeom prst="wedgeEllipseCallout">
            <a:avLst>
              <a:gd name="adj1" fmla="val -636"/>
              <a:gd name="adj2" fmla="val 7833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Une approche </a:t>
            </a:r>
            <a:r>
              <a:rPr lang="fr-FR" b="1" dirty="0">
                <a:solidFill>
                  <a:schemeClr val="tx1"/>
                </a:solidFill>
              </a:rPr>
              <a:t>transversale</a:t>
            </a:r>
            <a:r>
              <a:rPr lang="fr-FR" dirty="0">
                <a:solidFill>
                  <a:schemeClr val="tx1"/>
                </a:solidFill>
              </a:rPr>
              <a:t> à penser sur les 2 ans de formation </a:t>
            </a:r>
          </a:p>
        </p:txBody>
      </p:sp>
      <p:sp>
        <p:nvSpPr>
          <p:cNvPr id="10" name="Bulle narrative : ronde 9">
            <a:extLst>
              <a:ext uri="{FF2B5EF4-FFF2-40B4-BE49-F238E27FC236}">
                <a16:creationId xmlns:a16="http://schemas.microsoft.com/office/drawing/2014/main" id="{55394CAD-4C37-4DFB-BD7C-AC549644BAED}"/>
              </a:ext>
            </a:extLst>
          </p:cNvPr>
          <p:cNvSpPr/>
          <p:nvPr/>
        </p:nvSpPr>
        <p:spPr>
          <a:xfrm>
            <a:off x="16565" y="2283634"/>
            <a:ext cx="1789043" cy="3118757"/>
          </a:xfrm>
          <a:prstGeom prst="wedgeEllipseCallout">
            <a:avLst>
              <a:gd name="adj1" fmla="val 69539"/>
              <a:gd name="adj2" fmla="val -754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Une approche </a:t>
            </a:r>
            <a:r>
              <a:rPr lang="fr-FR" b="1" dirty="0">
                <a:solidFill>
                  <a:schemeClr val="tx1"/>
                </a:solidFill>
              </a:rPr>
              <a:t>progressive</a:t>
            </a:r>
            <a:r>
              <a:rPr lang="fr-FR" dirty="0">
                <a:solidFill>
                  <a:schemeClr val="tx1"/>
                </a:solidFill>
              </a:rPr>
              <a:t> à penser sur les 2 ans de formation</a:t>
            </a:r>
          </a:p>
        </p:txBody>
      </p:sp>
    </p:spTree>
    <p:extLst>
      <p:ext uri="{BB962C8B-B14F-4D97-AF65-F5344CB8AC3E}">
        <p14:creationId xmlns:p14="http://schemas.microsoft.com/office/powerpoint/2010/main" val="9981750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DDD5AE-FEBB-4007-B923-1B00AF58A0A8}"/>
              </a:ext>
            </a:extLst>
          </p:cNvPr>
          <p:cNvSpPr>
            <a:spLocks noGrp="1"/>
          </p:cNvSpPr>
          <p:nvPr>
            <p:ph type="title"/>
          </p:nvPr>
        </p:nvSpPr>
        <p:spPr/>
        <p:txBody>
          <a:bodyPr>
            <a:normAutofit/>
          </a:bodyPr>
          <a:lstStyle/>
          <a:p>
            <a:r>
              <a:rPr lang="fr-FR" sz="3600" b="1" dirty="0">
                <a:solidFill>
                  <a:schemeClr val="accent1"/>
                </a:solidFill>
              </a:rPr>
              <a:t>Les ressources utilisées dans le cadre des activités pédagogiques </a:t>
            </a:r>
          </a:p>
        </p:txBody>
      </p:sp>
      <p:sp>
        <p:nvSpPr>
          <p:cNvPr id="3" name="Espace réservé du contenu 2">
            <a:extLst>
              <a:ext uri="{FF2B5EF4-FFF2-40B4-BE49-F238E27FC236}">
                <a16:creationId xmlns:a16="http://schemas.microsoft.com/office/drawing/2014/main" id="{89A6934A-AC16-434E-B7DD-BA9C69FA615A}"/>
              </a:ext>
            </a:extLst>
          </p:cNvPr>
          <p:cNvSpPr>
            <a:spLocks noGrp="1"/>
          </p:cNvSpPr>
          <p:nvPr>
            <p:ph idx="1"/>
          </p:nvPr>
        </p:nvSpPr>
        <p:spPr>
          <a:xfrm>
            <a:off x="440635" y="1481069"/>
            <a:ext cx="10515600" cy="4351338"/>
          </a:xfrm>
        </p:spPr>
        <p:txBody>
          <a:bodyPr>
            <a:normAutofit/>
          </a:bodyPr>
          <a:lstStyle/>
          <a:p>
            <a:endParaRPr lang="fr-FR" sz="2400" dirty="0"/>
          </a:p>
          <a:p>
            <a:r>
              <a:rPr lang="fr-FR" sz="2200" dirty="0"/>
              <a:t>Activités qui prennent appui sur des</a:t>
            </a:r>
          </a:p>
          <a:p>
            <a:pPr lvl="1">
              <a:buFont typeface="Courier New" panose="02070309020205020404" pitchFamily="49" charset="0"/>
              <a:buChar char="o"/>
            </a:pPr>
            <a:r>
              <a:rPr lang="fr-FR" sz="2200" dirty="0"/>
              <a:t> supports textuels, visuels ou statistiques </a:t>
            </a:r>
          </a:p>
          <a:p>
            <a:pPr lvl="1">
              <a:buFont typeface="Courier New" panose="02070309020205020404" pitchFamily="49" charset="0"/>
              <a:buChar char="o"/>
            </a:pPr>
            <a:r>
              <a:rPr lang="fr-FR" sz="2200" dirty="0"/>
              <a:t>documents techniques, professionnels</a:t>
            </a:r>
          </a:p>
          <a:p>
            <a:pPr marL="457200" lvl="1" indent="0">
              <a:buNone/>
            </a:pPr>
            <a:r>
              <a:rPr lang="fr-FR" sz="2200" dirty="0"/>
              <a:t>permettant aux candidats d’appréhender la situation professionnelle et d’en mener l’analyse à partir des connaissances acquises </a:t>
            </a:r>
          </a:p>
          <a:p>
            <a:endParaRPr lang="fr-FR" sz="2200" dirty="0"/>
          </a:p>
          <a:p>
            <a:r>
              <a:rPr lang="fr-FR" sz="2200" dirty="0"/>
              <a:t>Si besoin, un ou des documents sur le public </a:t>
            </a:r>
          </a:p>
          <a:p>
            <a:pPr marL="0" indent="0">
              <a:buNone/>
            </a:pPr>
            <a:endParaRPr lang="fr-FR" sz="2400" dirty="0"/>
          </a:p>
        </p:txBody>
      </p:sp>
      <p:sp>
        <p:nvSpPr>
          <p:cNvPr id="4" name="Bulle narrative : ronde 3">
            <a:extLst>
              <a:ext uri="{FF2B5EF4-FFF2-40B4-BE49-F238E27FC236}">
                <a16:creationId xmlns:a16="http://schemas.microsoft.com/office/drawing/2014/main" id="{D009C95F-BC38-4D12-ACDF-145CFDFC34E8}"/>
              </a:ext>
            </a:extLst>
          </p:cNvPr>
          <p:cNvSpPr/>
          <p:nvPr/>
        </p:nvSpPr>
        <p:spPr>
          <a:xfrm>
            <a:off x="7951304" y="3869635"/>
            <a:ext cx="2451653" cy="1232452"/>
          </a:xfrm>
          <a:prstGeom prst="wedgeEllipseCallout">
            <a:avLst>
              <a:gd name="adj1" fmla="val -48941"/>
              <a:gd name="adj2" fmla="val -654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Mobilisation des connaissances au cours des activités</a:t>
            </a:r>
          </a:p>
        </p:txBody>
      </p:sp>
      <p:sp>
        <p:nvSpPr>
          <p:cNvPr id="5" name="Rectangle 4">
            <a:extLst>
              <a:ext uri="{FF2B5EF4-FFF2-40B4-BE49-F238E27FC236}">
                <a16:creationId xmlns:a16="http://schemas.microsoft.com/office/drawing/2014/main" id="{D1E02152-7D73-4CF9-848B-8064BDAE5C3D}"/>
              </a:ext>
            </a:extLst>
          </p:cNvPr>
          <p:cNvSpPr/>
          <p:nvPr/>
        </p:nvSpPr>
        <p:spPr>
          <a:xfrm>
            <a:off x="440635" y="5434842"/>
            <a:ext cx="10959548" cy="79513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Travail en lien avec le professeur chargé de la connaissance des publics et en cohérence avec le plan de formation</a:t>
            </a:r>
          </a:p>
        </p:txBody>
      </p:sp>
    </p:spTree>
    <p:extLst>
      <p:ext uri="{BB962C8B-B14F-4D97-AF65-F5344CB8AC3E}">
        <p14:creationId xmlns:p14="http://schemas.microsoft.com/office/powerpoint/2010/main" val="16378243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B30134-70DD-4F44-89AF-6ED947A51AF0}"/>
              </a:ext>
            </a:extLst>
          </p:cNvPr>
          <p:cNvSpPr>
            <a:spLocks noGrp="1"/>
          </p:cNvSpPr>
          <p:nvPr>
            <p:ph type="title"/>
          </p:nvPr>
        </p:nvSpPr>
        <p:spPr/>
        <p:txBody>
          <a:bodyPr>
            <a:normAutofit/>
          </a:bodyPr>
          <a:lstStyle/>
          <a:p>
            <a:r>
              <a:rPr lang="fr-FR" sz="3600" b="1" dirty="0">
                <a:solidFill>
                  <a:schemeClr val="accent1"/>
                </a:solidFill>
              </a:rPr>
              <a:t>Exemples de documents techniques/professionnels</a:t>
            </a:r>
            <a:r>
              <a:rPr lang="fr-FR" sz="3600" b="1" i="1" dirty="0">
                <a:solidFill>
                  <a:schemeClr val="accent1"/>
                </a:solidFill>
              </a:rPr>
              <a:t> </a:t>
            </a:r>
            <a:br>
              <a:rPr lang="fr-FR" sz="3600" b="1" i="1" dirty="0">
                <a:solidFill>
                  <a:schemeClr val="accent1"/>
                </a:solidFill>
              </a:rPr>
            </a:br>
            <a:r>
              <a:rPr lang="fr-FR" sz="3600" b="1" i="1" dirty="0">
                <a:solidFill>
                  <a:schemeClr val="accent1"/>
                </a:solidFill>
              </a:rPr>
              <a:t>(liste non exhaustive)</a:t>
            </a:r>
          </a:p>
        </p:txBody>
      </p:sp>
      <p:sp>
        <p:nvSpPr>
          <p:cNvPr id="3" name="Espace réservé du contenu 2">
            <a:extLst>
              <a:ext uri="{FF2B5EF4-FFF2-40B4-BE49-F238E27FC236}">
                <a16:creationId xmlns:a16="http://schemas.microsoft.com/office/drawing/2014/main" id="{3A5741DD-D645-44B1-8578-4692C9F7F6D0}"/>
              </a:ext>
            </a:extLst>
          </p:cNvPr>
          <p:cNvSpPr>
            <a:spLocks noGrp="1"/>
          </p:cNvSpPr>
          <p:nvPr>
            <p:ph idx="1"/>
          </p:nvPr>
        </p:nvSpPr>
        <p:spPr>
          <a:xfrm>
            <a:off x="251790" y="1825625"/>
            <a:ext cx="11102009" cy="4813714"/>
          </a:xfrm>
        </p:spPr>
        <p:txBody>
          <a:bodyPr>
            <a:normAutofit fontScale="92500" lnSpcReduction="20000"/>
          </a:bodyPr>
          <a:lstStyle/>
          <a:p>
            <a:pPr marL="1200150" lvl="2" indent="-285750">
              <a:buFont typeface="Wingdings" panose="05000000000000000000" pitchFamily="2" charset="2"/>
              <a:buChar char="§"/>
            </a:pPr>
            <a:r>
              <a:rPr lang="fr-FR" sz="2400" dirty="0"/>
              <a:t>Convention </a:t>
            </a:r>
          </a:p>
          <a:p>
            <a:pPr marL="1200150" lvl="2" indent="-285750">
              <a:buFont typeface="Wingdings" panose="05000000000000000000" pitchFamily="2" charset="2"/>
              <a:buChar char="§"/>
            </a:pPr>
            <a:r>
              <a:rPr lang="fr-FR" sz="2400" dirty="0"/>
              <a:t>Agrément </a:t>
            </a:r>
          </a:p>
          <a:p>
            <a:pPr marL="1200150" lvl="2" indent="-285750">
              <a:buFont typeface="Wingdings" panose="05000000000000000000" pitchFamily="2" charset="2"/>
              <a:buChar char="§"/>
            </a:pPr>
            <a:r>
              <a:rPr lang="fr-FR" sz="2400" dirty="0"/>
              <a:t>Habilitation </a:t>
            </a:r>
          </a:p>
          <a:p>
            <a:pPr marL="1200150" lvl="2" indent="-285750">
              <a:buFont typeface="Wingdings" panose="05000000000000000000" pitchFamily="2" charset="2"/>
              <a:buChar char="§"/>
            </a:pPr>
            <a:r>
              <a:rPr lang="fr-FR" sz="2400" dirty="0"/>
              <a:t>Charte </a:t>
            </a:r>
          </a:p>
          <a:p>
            <a:pPr marL="1200150" lvl="2" indent="-285750">
              <a:buFont typeface="Wingdings" panose="05000000000000000000" pitchFamily="2" charset="2"/>
              <a:buChar char="§"/>
            </a:pPr>
            <a:r>
              <a:rPr lang="fr-FR" sz="2400" dirty="0"/>
              <a:t>Compte – rendu </a:t>
            </a:r>
          </a:p>
          <a:p>
            <a:pPr marL="1200150" lvl="2" indent="-285750">
              <a:buFont typeface="Wingdings" panose="05000000000000000000" pitchFamily="2" charset="2"/>
              <a:buChar char="§"/>
            </a:pPr>
            <a:r>
              <a:rPr lang="fr-FR" sz="2400" dirty="0"/>
              <a:t>Tableau de bord </a:t>
            </a:r>
          </a:p>
          <a:p>
            <a:pPr marL="1200150" lvl="2" indent="-285750">
              <a:buFont typeface="Wingdings" panose="05000000000000000000" pitchFamily="2" charset="2"/>
              <a:buChar char="§"/>
            </a:pPr>
            <a:r>
              <a:rPr lang="fr-FR" sz="2400" dirty="0"/>
              <a:t>Outils de suivi </a:t>
            </a:r>
          </a:p>
          <a:p>
            <a:pPr marL="1200150" lvl="2" indent="-285750">
              <a:buFont typeface="Wingdings" panose="05000000000000000000" pitchFamily="2" charset="2"/>
              <a:buChar char="§"/>
            </a:pPr>
            <a:r>
              <a:rPr lang="fr-FR" sz="2400" dirty="0"/>
              <a:t>Bilan </a:t>
            </a:r>
          </a:p>
          <a:p>
            <a:pPr marL="1200150" lvl="2" indent="-285750">
              <a:buFont typeface="Wingdings" panose="05000000000000000000" pitchFamily="2" charset="2"/>
              <a:buChar char="§"/>
            </a:pPr>
            <a:r>
              <a:rPr lang="fr-FR" sz="2400" dirty="0"/>
              <a:t>Eléments de diagnostic </a:t>
            </a:r>
          </a:p>
          <a:p>
            <a:pPr marL="1200150" lvl="2" indent="-285750">
              <a:buFont typeface="Wingdings" panose="05000000000000000000" pitchFamily="2" charset="2"/>
              <a:buChar char="§"/>
            </a:pPr>
            <a:r>
              <a:rPr lang="fr-FR" sz="2400" dirty="0"/>
              <a:t>Appel à projet </a:t>
            </a:r>
          </a:p>
          <a:p>
            <a:pPr marL="1200150" lvl="2" indent="-285750">
              <a:buFont typeface="Wingdings" panose="05000000000000000000" pitchFamily="2" charset="2"/>
              <a:buChar char="§"/>
            </a:pPr>
            <a:r>
              <a:rPr lang="fr-FR" sz="2400" dirty="0"/>
              <a:t>Fiche projet </a:t>
            </a:r>
          </a:p>
          <a:p>
            <a:pPr marL="1200150" lvl="2" indent="-285750">
              <a:buFont typeface="Wingdings" panose="05000000000000000000" pitchFamily="2" charset="2"/>
              <a:buChar char="§"/>
            </a:pPr>
            <a:r>
              <a:rPr lang="fr-FR" sz="2400" dirty="0"/>
              <a:t>Courrier </a:t>
            </a:r>
          </a:p>
          <a:p>
            <a:pPr marL="1200150" lvl="2" indent="-285750">
              <a:buFont typeface="Wingdings" panose="05000000000000000000" pitchFamily="2" charset="2"/>
              <a:buChar char="§"/>
            </a:pPr>
            <a:r>
              <a:rPr lang="fr-FR" sz="2400" dirty="0"/>
              <a:t>Document à caractère juridique dès lors qu’il présente un intérêt au regard de la compréhension de la situation partenariale (dispositif réglementé, mesures législatives…) et qu’il ne neutralise pas l'appel aux connaissances des candidats </a:t>
            </a:r>
          </a:p>
          <a:p>
            <a:pPr marL="1200150" lvl="2" indent="-285750">
              <a:buFont typeface="Wingdings" panose="05000000000000000000" pitchFamily="2" charset="2"/>
              <a:buChar char="§"/>
            </a:pPr>
            <a:r>
              <a:rPr lang="fr-FR" sz="2400" dirty="0"/>
              <a:t>…</a:t>
            </a:r>
          </a:p>
          <a:p>
            <a:endParaRPr lang="fr-FR" dirty="0"/>
          </a:p>
        </p:txBody>
      </p:sp>
    </p:spTree>
    <p:extLst>
      <p:ext uri="{BB962C8B-B14F-4D97-AF65-F5344CB8AC3E}">
        <p14:creationId xmlns:p14="http://schemas.microsoft.com/office/powerpoint/2010/main" val="36252757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FA8834-4868-4A90-8C87-383670BA3778}"/>
              </a:ext>
            </a:extLst>
          </p:cNvPr>
          <p:cNvSpPr>
            <a:spLocks noGrp="1"/>
          </p:cNvSpPr>
          <p:nvPr>
            <p:ph type="title"/>
          </p:nvPr>
        </p:nvSpPr>
        <p:spPr>
          <a:xfrm>
            <a:off x="718931" y="2766218"/>
            <a:ext cx="10515600" cy="1325563"/>
          </a:xfrm>
        </p:spPr>
        <p:txBody>
          <a:bodyPr>
            <a:normAutofit/>
          </a:bodyPr>
          <a:lstStyle/>
          <a:p>
            <a:pPr algn="ctr"/>
            <a:r>
              <a:rPr lang="fr-FR" sz="3600" b="1" dirty="0">
                <a:solidFill>
                  <a:schemeClr val="accent1"/>
                </a:solidFill>
              </a:rPr>
              <a:t>En conclusion</a:t>
            </a:r>
          </a:p>
        </p:txBody>
      </p:sp>
    </p:spTree>
    <p:extLst>
      <p:ext uri="{BB962C8B-B14F-4D97-AF65-F5344CB8AC3E}">
        <p14:creationId xmlns:p14="http://schemas.microsoft.com/office/powerpoint/2010/main" val="79831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680AA-482F-4CB4-BB3E-F50EDD788312}"/>
              </a:ext>
            </a:extLst>
          </p:cNvPr>
          <p:cNvSpPr>
            <a:spLocks noGrp="1"/>
          </p:cNvSpPr>
          <p:nvPr>
            <p:ph type="title"/>
          </p:nvPr>
        </p:nvSpPr>
        <p:spPr/>
        <p:txBody>
          <a:bodyPr>
            <a:normAutofit/>
          </a:bodyPr>
          <a:lstStyle/>
          <a:p>
            <a:r>
              <a:rPr lang="fr-FR" sz="3600" b="1" dirty="0">
                <a:solidFill>
                  <a:schemeClr val="accent1"/>
                </a:solidFill>
              </a:rPr>
              <a:t>La construction de la compétence</a:t>
            </a:r>
          </a:p>
        </p:txBody>
      </p:sp>
      <p:sp>
        <p:nvSpPr>
          <p:cNvPr id="3" name="Espace réservé du contenu 2">
            <a:extLst>
              <a:ext uri="{FF2B5EF4-FFF2-40B4-BE49-F238E27FC236}">
                <a16:creationId xmlns:a16="http://schemas.microsoft.com/office/drawing/2014/main" id="{652430B0-6B82-48AD-800B-43D027356541}"/>
              </a:ext>
            </a:extLst>
          </p:cNvPr>
          <p:cNvSpPr>
            <a:spLocks noGrp="1"/>
          </p:cNvSpPr>
          <p:nvPr>
            <p:ph idx="1"/>
          </p:nvPr>
        </p:nvSpPr>
        <p:spPr>
          <a:xfrm>
            <a:off x="5040748" y="1690688"/>
            <a:ext cx="6313052" cy="4825898"/>
          </a:xfrm>
        </p:spPr>
        <p:txBody>
          <a:bodyPr>
            <a:normAutofit lnSpcReduction="10000"/>
          </a:bodyPr>
          <a:lstStyle/>
          <a:p>
            <a:r>
              <a:rPr lang="fr-FR" sz="2400" dirty="0"/>
              <a:t>Construction progressive de la compétence</a:t>
            </a:r>
          </a:p>
          <a:p>
            <a:r>
              <a:rPr lang="fr-FR" sz="2400" dirty="0"/>
              <a:t>Approche spiralaire, avec une montée en complexité dans le développement de la compétence</a:t>
            </a:r>
          </a:p>
          <a:p>
            <a:r>
              <a:rPr lang="fr-FR" sz="2400" dirty="0"/>
              <a:t>Impliquant plusieurs professeurs, pluridisciplinarité</a:t>
            </a:r>
          </a:p>
          <a:p>
            <a:r>
              <a:rPr lang="fr-FR" sz="2400" dirty="0"/>
              <a:t>Utilisation d’indicateurs de réussite ou de compétence pour construire progressivement la compétence</a:t>
            </a:r>
          </a:p>
          <a:p>
            <a:r>
              <a:rPr lang="fr-FR" sz="2400" dirty="0"/>
              <a:t>Validation de l’acquisition de la compétence par l’équipe pédagogique</a:t>
            </a:r>
          </a:p>
          <a:p>
            <a:r>
              <a:rPr lang="fr-FR" sz="2400" dirty="0"/>
              <a:t>Compétence entièrement acquise à l’issue de la formation</a:t>
            </a:r>
          </a:p>
          <a:p>
            <a:pPr marL="0" indent="0">
              <a:buNone/>
            </a:pPr>
            <a:endParaRPr lang="fr-FR" sz="2400" dirty="0"/>
          </a:p>
          <a:p>
            <a:endParaRPr lang="fr-FR" sz="2400" dirty="0"/>
          </a:p>
        </p:txBody>
      </p:sp>
      <p:pic>
        <p:nvPicPr>
          <p:cNvPr id="4" name="Espace réservé du contenu 3">
            <a:extLst>
              <a:ext uri="{FF2B5EF4-FFF2-40B4-BE49-F238E27FC236}">
                <a16:creationId xmlns:a16="http://schemas.microsoft.com/office/drawing/2014/main" id="{268E9D61-71DB-41DC-804F-F7C04DED436E}"/>
              </a:ext>
            </a:extLst>
          </p:cNvPr>
          <p:cNvPicPr>
            <a:picLocks noChangeAspect="1"/>
          </p:cNvPicPr>
          <p:nvPr/>
        </p:nvPicPr>
        <p:blipFill>
          <a:blip r:embed="rId2"/>
          <a:stretch>
            <a:fillRect/>
          </a:stretch>
        </p:blipFill>
        <p:spPr>
          <a:xfrm>
            <a:off x="692426" y="2142101"/>
            <a:ext cx="4348322" cy="3198525"/>
          </a:xfrm>
          <a:prstGeom prst="rect">
            <a:avLst/>
          </a:prstGeom>
        </p:spPr>
      </p:pic>
    </p:spTree>
    <p:extLst>
      <p:ext uri="{BB962C8B-B14F-4D97-AF65-F5344CB8AC3E}">
        <p14:creationId xmlns:p14="http://schemas.microsoft.com/office/powerpoint/2010/main" val="11260191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ED839-FA33-477B-8E58-BB217A507FA7}"/>
              </a:ext>
            </a:extLst>
          </p:cNvPr>
          <p:cNvSpPr>
            <a:spLocks noGrp="1"/>
          </p:cNvSpPr>
          <p:nvPr>
            <p:ph type="title"/>
          </p:nvPr>
        </p:nvSpPr>
        <p:spPr>
          <a:xfrm>
            <a:off x="838201" y="265602"/>
            <a:ext cx="9882808" cy="1033111"/>
          </a:xfrm>
        </p:spPr>
        <p:txBody>
          <a:bodyPr>
            <a:normAutofit fontScale="90000"/>
          </a:bodyPr>
          <a:lstStyle/>
          <a:p>
            <a:r>
              <a:rPr lang="fr-FR" sz="3600" b="1" dirty="0">
                <a:solidFill>
                  <a:schemeClr val="accent1"/>
                </a:solidFill>
              </a:rPr>
              <a:t>Rappel : construction des compétences (indicateurs et SA) au sein de chaque bloc</a:t>
            </a:r>
          </a:p>
        </p:txBody>
      </p:sp>
      <p:graphicFrame>
        <p:nvGraphicFramePr>
          <p:cNvPr id="5" name="Espace réservé du contenu 4">
            <a:extLst>
              <a:ext uri="{FF2B5EF4-FFF2-40B4-BE49-F238E27FC236}">
                <a16:creationId xmlns:a16="http://schemas.microsoft.com/office/drawing/2014/main" id="{5F1F3D28-750F-4514-9F79-BCD3B5EC49DF}"/>
              </a:ext>
            </a:extLst>
          </p:cNvPr>
          <p:cNvGraphicFramePr>
            <a:graphicFrameLocks noGrp="1"/>
          </p:cNvGraphicFramePr>
          <p:nvPr>
            <p:ph idx="1"/>
            <p:extLst>
              <p:ext uri="{D42A27DB-BD31-4B8C-83A1-F6EECF244321}">
                <p14:modId xmlns:p14="http://schemas.microsoft.com/office/powerpoint/2010/main" val="3341300739"/>
              </p:ext>
            </p:extLst>
          </p:nvPr>
        </p:nvGraphicFramePr>
        <p:xfrm>
          <a:off x="838200" y="150177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8">
            <a:extLst>
              <a:ext uri="{FF2B5EF4-FFF2-40B4-BE49-F238E27FC236}">
                <a16:creationId xmlns:a16="http://schemas.microsoft.com/office/drawing/2014/main" id="{9D483596-2284-4D0D-8126-EFD14B7E02B3}"/>
              </a:ext>
            </a:extLst>
          </p:cNvPr>
          <p:cNvSpPr txBox="1"/>
          <p:nvPr/>
        </p:nvSpPr>
        <p:spPr>
          <a:xfrm>
            <a:off x="1085850" y="5925234"/>
            <a:ext cx="10096500" cy="646331"/>
          </a:xfrm>
          <a:prstGeom prst="rect">
            <a:avLst/>
          </a:prstGeom>
          <a:noFill/>
        </p:spPr>
        <p:txBody>
          <a:bodyPr wrap="square" rtlCol="0">
            <a:spAutoFit/>
          </a:bodyPr>
          <a:lstStyle/>
          <a:p>
            <a:pPr algn="ctr"/>
            <a:r>
              <a:rPr lang="fr-FR" dirty="0"/>
              <a:t>Si utile pour travailler la compétence ou pour projeter  l’étudiant dans une réalité de terrain, </a:t>
            </a:r>
          </a:p>
          <a:p>
            <a:pPr algn="ctr"/>
            <a:r>
              <a:rPr lang="fr-FR" dirty="0"/>
              <a:t>possibilité de prévoir des contextes communs sur plusieurs BC </a:t>
            </a:r>
            <a:r>
              <a:rPr lang="fr-FR" i="1" dirty="0"/>
              <a:t>(mais à ne pas systématiser)</a:t>
            </a:r>
          </a:p>
        </p:txBody>
      </p:sp>
    </p:spTree>
    <p:extLst>
      <p:ext uri="{BB962C8B-B14F-4D97-AF65-F5344CB8AC3E}">
        <p14:creationId xmlns:p14="http://schemas.microsoft.com/office/powerpoint/2010/main" val="1615100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0C505B-EC91-4F8B-963C-D11984273738}"/>
              </a:ext>
            </a:extLst>
          </p:cNvPr>
          <p:cNvSpPr>
            <a:spLocks noGrp="1"/>
          </p:cNvSpPr>
          <p:nvPr>
            <p:ph type="title"/>
          </p:nvPr>
        </p:nvSpPr>
        <p:spPr/>
        <p:txBody>
          <a:bodyPr>
            <a:normAutofit/>
          </a:bodyPr>
          <a:lstStyle/>
          <a:p>
            <a:r>
              <a:rPr lang="fr-FR" sz="3600" b="1" dirty="0">
                <a:solidFill>
                  <a:schemeClr val="accent1"/>
                </a:solidFill>
              </a:rPr>
              <a:t>Les indicateurs comme leviers de construction de la compétence</a:t>
            </a:r>
          </a:p>
        </p:txBody>
      </p:sp>
      <p:sp>
        <p:nvSpPr>
          <p:cNvPr id="3" name="Espace réservé du contenu 2">
            <a:extLst>
              <a:ext uri="{FF2B5EF4-FFF2-40B4-BE49-F238E27FC236}">
                <a16:creationId xmlns:a16="http://schemas.microsoft.com/office/drawing/2014/main" id="{F33846BE-F7EA-4ADE-BC79-0E779F5000F5}"/>
              </a:ext>
            </a:extLst>
          </p:cNvPr>
          <p:cNvSpPr>
            <a:spLocks noGrp="1"/>
          </p:cNvSpPr>
          <p:nvPr>
            <p:ph idx="1"/>
          </p:nvPr>
        </p:nvSpPr>
        <p:spPr/>
        <p:txBody>
          <a:bodyPr>
            <a:normAutofit/>
          </a:bodyPr>
          <a:lstStyle/>
          <a:p>
            <a:pPr marL="0" indent="0">
              <a:buNone/>
            </a:pPr>
            <a:r>
              <a:rPr lang="fr-FR" sz="2400" b="1" dirty="0"/>
              <a:t>Deux cas de figure : </a:t>
            </a:r>
          </a:p>
          <a:p>
            <a:r>
              <a:rPr lang="fr-FR" sz="2400" dirty="0"/>
              <a:t>Ordre chronologique des indicateurs pour une même compétence (démarche)</a:t>
            </a:r>
          </a:p>
          <a:p>
            <a:endParaRPr lang="fr-FR" sz="2400" dirty="0"/>
          </a:p>
          <a:p>
            <a:pPr marL="0" indent="0">
              <a:buNone/>
            </a:pPr>
            <a:endParaRPr lang="fr-FR" sz="2400" dirty="0"/>
          </a:p>
          <a:p>
            <a:pPr marL="0" indent="0">
              <a:buNone/>
            </a:pPr>
            <a:endParaRPr lang="fr-FR" sz="2400" dirty="0"/>
          </a:p>
          <a:p>
            <a:endParaRPr lang="fr-FR" sz="2400" dirty="0"/>
          </a:p>
          <a:p>
            <a:r>
              <a:rPr lang="fr-FR" sz="2400" dirty="0"/>
              <a:t>Indicateurs présentés sans chronologie entre eux</a:t>
            </a:r>
          </a:p>
          <a:p>
            <a:pPr marL="0" indent="0">
              <a:buNone/>
            </a:pPr>
            <a:endParaRPr lang="fr-FR" sz="2400" dirty="0"/>
          </a:p>
          <a:p>
            <a:pPr marL="0" indent="0">
              <a:buNone/>
            </a:pPr>
            <a:endParaRPr lang="fr-FR" sz="2400" dirty="0"/>
          </a:p>
        </p:txBody>
      </p:sp>
      <p:graphicFrame>
        <p:nvGraphicFramePr>
          <p:cNvPr id="4" name="Tableau 3">
            <a:extLst>
              <a:ext uri="{FF2B5EF4-FFF2-40B4-BE49-F238E27FC236}">
                <a16:creationId xmlns:a16="http://schemas.microsoft.com/office/drawing/2014/main" id="{911B4438-A88A-435A-8725-FEBB13124FA0}"/>
              </a:ext>
            </a:extLst>
          </p:cNvPr>
          <p:cNvGraphicFramePr>
            <a:graphicFrameLocks noGrp="1"/>
          </p:cNvGraphicFramePr>
          <p:nvPr>
            <p:extLst>
              <p:ext uri="{D42A27DB-BD31-4B8C-83A1-F6EECF244321}">
                <p14:modId xmlns:p14="http://schemas.microsoft.com/office/powerpoint/2010/main" val="2262510772"/>
              </p:ext>
            </p:extLst>
          </p:nvPr>
        </p:nvGraphicFramePr>
        <p:xfrm>
          <a:off x="410817" y="2812574"/>
          <a:ext cx="11211340" cy="1188720"/>
        </p:xfrm>
        <a:graphic>
          <a:graphicData uri="http://schemas.openxmlformats.org/drawingml/2006/table">
            <a:tbl>
              <a:tblPr firstRow="1" bandRow="1">
                <a:tableStyleId>{5C22544A-7EE6-4342-B048-85BDC9FD1C3A}</a:tableStyleId>
              </a:tblPr>
              <a:tblGrid>
                <a:gridCol w="1961322">
                  <a:extLst>
                    <a:ext uri="{9D8B030D-6E8A-4147-A177-3AD203B41FA5}">
                      <a16:colId xmlns:a16="http://schemas.microsoft.com/office/drawing/2014/main" val="811240531"/>
                    </a:ext>
                  </a:extLst>
                </a:gridCol>
                <a:gridCol w="9250018">
                  <a:extLst>
                    <a:ext uri="{9D8B030D-6E8A-4147-A177-3AD203B41FA5}">
                      <a16:colId xmlns:a16="http://schemas.microsoft.com/office/drawing/2014/main" val="2200658095"/>
                    </a:ext>
                  </a:extLst>
                </a:gridCol>
              </a:tblGrid>
              <a:tr h="370840">
                <a:tc>
                  <a:txBody>
                    <a:bodyPr/>
                    <a:lstStyle/>
                    <a:p>
                      <a:r>
                        <a:rPr lang="fr-FR" dirty="0">
                          <a:solidFill>
                            <a:schemeClr val="tx1"/>
                          </a:solidFill>
                        </a:rPr>
                        <a:t>C3.6. Gérer le budget d’une action</a:t>
                      </a:r>
                    </a:p>
                  </a:txBody>
                  <a:tcPr>
                    <a:solidFill>
                      <a:schemeClr val="accent4">
                        <a:lumMod val="40000"/>
                        <a:lumOff val="60000"/>
                      </a:schemeClr>
                    </a:solidFill>
                  </a:tcPr>
                </a:tc>
                <a:tc>
                  <a:txBody>
                    <a:bodyPr/>
                    <a:lstStyle/>
                    <a:p>
                      <a:r>
                        <a:rPr lang="fr-FR" sz="1800" b="0" i="0" u="none" strike="noStrike" kern="1200" baseline="0" dirty="0">
                          <a:solidFill>
                            <a:schemeClr val="dk1"/>
                          </a:solidFill>
                          <a:latin typeface="+mn-lt"/>
                          <a:ea typeface="+mn-ea"/>
                          <a:cs typeface="+mn-cs"/>
                        </a:rPr>
                        <a:t>Évaluation du coût de l’action dans ses différentes dimensions </a:t>
                      </a:r>
                    </a:p>
                    <a:p>
                      <a:r>
                        <a:rPr lang="fr-FR" sz="1800" b="0" i="0" u="none" strike="noStrike" kern="1200" baseline="0" dirty="0">
                          <a:solidFill>
                            <a:schemeClr val="dk1"/>
                          </a:solidFill>
                          <a:latin typeface="+mn-lt"/>
                          <a:ea typeface="+mn-ea"/>
                          <a:cs typeface="+mn-cs"/>
                        </a:rPr>
                        <a:t>Prise en compte des ressources disponibles ou mobilisables pour l’action </a:t>
                      </a:r>
                    </a:p>
                    <a:p>
                      <a:r>
                        <a:rPr lang="fr-FR" sz="1800" b="0" i="0" u="none" strike="noStrike" kern="1200" baseline="0" dirty="0">
                          <a:solidFill>
                            <a:schemeClr val="dk1"/>
                          </a:solidFill>
                          <a:latin typeface="+mn-lt"/>
                          <a:ea typeface="+mn-ea"/>
                          <a:cs typeface="+mn-cs"/>
                        </a:rPr>
                        <a:t>Évaluation de la faisabilité du projet, ajustements </a:t>
                      </a:r>
                    </a:p>
                    <a:p>
                      <a:r>
                        <a:rPr lang="fr-FR" sz="1800" b="0" i="0" u="none" strike="noStrike" kern="1200" baseline="0" dirty="0">
                          <a:solidFill>
                            <a:schemeClr val="dk1"/>
                          </a:solidFill>
                          <a:latin typeface="+mn-lt"/>
                          <a:ea typeface="+mn-ea"/>
                          <a:cs typeface="+mn-cs"/>
                        </a:rPr>
                        <a:t>Mise en œuvre d’un suivi régulier du budget de l’action </a:t>
                      </a:r>
                      <a:endParaRPr lang="fr-FR" dirty="0"/>
                    </a:p>
                  </a:txBody>
                  <a:tcPr>
                    <a:solidFill>
                      <a:schemeClr val="accent4">
                        <a:lumMod val="40000"/>
                        <a:lumOff val="60000"/>
                      </a:schemeClr>
                    </a:solidFill>
                  </a:tcPr>
                </a:tc>
                <a:extLst>
                  <a:ext uri="{0D108BD9-81ED-4DB2-BD59-A6C34878D82A}">
                    <a16:rowId xmlns:a16="http://schemas.microsoft.com/office/drawing/2014/main" val="2806637579"/>
                  </a:ext>
                </a:extLst>
              </a:tr>
            </a:tbl>
          </a:graphicData>
        </a:graphic>
      </p:graphicFrame>
      <p:graphicFrame>
        <p:nvGraphicFramePr>
          <p:cNvPr id="5" name="Tableau 4">
            <a:extLst>
              <a:ext uri="{FF2B5EF4-FFF2-40B4-BE49-F238E27FC236}">
                <a16:creationId xmlns:a16="http://schemas.microsoft.com/office/drawing/2014/main" id="{F16F1BE3-8215-4DC1-8C2D-5F6BC878A135}"/>
              </a:ext>
            </a:extLst>
          </p:cNvPr>
          <p:cNvGraphicFramePr>
            <a:graphicFrameLocks noGrp="1"/>
          </p:cNvGraphicFramePr>
          <p:nvPr>
            <p:extLst>
              <p:ext uri="{D42A27DB-BD31-4B8C-83A1-F6EECF244321}">
                <p14:modId xmlns:p14="http://schemas.microsoft.com/office/powerpoint/2010/main" val="2730231036"/>
              </p:ext>
            </p:extLst>
          </p:nvPr>
        </p:nvGraphicFramePr>
        <p:xfrm>
          <a:off x="410817" y="5123180"/>
          <a:ext cx="11211340" cy="1005840"/>
        </p:xfrm>
        <a:graphic>
          <a:graphicData uri="http://schemas.openxmlformats.org/drawingml/2006/table">
            <a:tbl>
              <a:tblPr firstRow="1" bandRow="1">
                <a:tableStyleId>{5C22544A-7EE6-4342-B048-85BDC9FD1C3A}</a:tableStyleId>
              </a:tblPr>
              <a:tblGrid>
                <a:gridCol w="1974574">
                  <a:extLst>
                    <a:ext uri="{9D8B030D-6E8A-4147-A177-3AD203B41FA5}">
                      <a16:colId xmlns:a16="http://schemas.microsoft.com/office/drawing/2014/main" val="550914724"/>
                    </a:ext>
                  </a:extLst>
                </a:gridCol>
                <a:gridCol w="9236766">
                  <a:extLst>
                    <a:ext uri="{9D8B030D-6E8A-4147-A177-3AD203B41FA5}">
                      <a16:colId xmlns:a16="http://schemas.microsoft.com/office/drawing/2014/main" val="1723823664"/>
                    </a:ext>
                  </a:extLst>
                </a:gridCol>
              </a:tblGrid>
              <a:tr h="370840">
                <a:tc>
                  <a:txBody>
                    <a:bodyPr/>
                    <a:lstStyle/>
                    <a:p>
                      <a:pPr>
                        <a:lnSpc>
                          <a:spcPct val="100000"/>
                        </a:lnSpc>
                        <a:spcAft>
                          <a:spcPts val="0"/>
                        </a:spcAft>
                      </a:pPr>
                      <a:r>
                        <a:rPr lang="fr-FR" sz="1200" b="1" dirty="0">
                          <a:effectLst/>
                        </a:rPr>
                        <a:t> </a:t>
                      </a:r>
                    </a:p>
                    <a:p>
                      <a:pPr marL="0" algn="l" defTabSz="914400" rtl="0" eaLnBrk="1" latinLnBrk="0" hangingPunct="1">
                        <a:lnSpc>
                          <a:spcPct val="100000"/>
                        </a:lnSpc>
                        <a:spcAft>
                          <a:spcPts val="0"/>
                        </a:spcAft>
                      </a:pPr>
                      <a:r>
                        <a:rPr lang="fr-FR" sz="1800" b="1" kern="1200" dirty="0">
                          <a:solidFill>
                            <a:schemeClr val="tx1"/>
                          </a:solidFill>
                          <a:latin typeface="+mn-lt"/>
                          <a:ea typeface="+mn-ea"/>
                          <a:cs typeface="+mn-cs"/>
                        </a:rPr>
                        <a:t>C4.2. Mobiliser l’environnement numérique </a:t>
                      </a:r>
                    </a:p>
                  </a:txBody>
                  <a:tcPr marL="39775" marR="39775" marT="0" marB="0">
                    <a:solidFill>
                      <a:schemeClr val="accent4">
                        <a:lumMod val="40000"/>
                        <a:lumOff val="60000"/>
                      </a:schemeClr>
                    </a:solidFill>
                  </a:tcPr>
                </a:tc>
                <a:tc>
                  <a:txBody>
                    <a:bodyPr/>
                    <a:lstStyle/>
                    <a:p>
                      <a:pPr marL="0" algn="l" defTabSz="914400" rtl="0" eaLnBrk="1" latinLnBrk="0" hangingPunct="1">
                        <a:lnSpc>
                          <a:spcPct val="100000"/>
                        </a:lnSpc>
                        <a:spcAft>
                          <a:spcPts val="0"/>
                        </a:spcAft>
                      </a:pPr>
                      <a:r>
                        <a:rPr lang="fr-FR" sz="1800" b="0" i="0" u="none" strike="noStrike" kern="1200" baseline="0" dirty="0">
                          <a:solidFill>
                            <a:schemeClr val="dk1"/>
                          </a:solidFill>
                          <a:latin typeface="+mn-lt"/>
                          <a:ea typeface="+mn-ea"/>
                          <a:cs typeface="+mn-cs"/>
                        </a:rPr>
                        <a:t>Utilisation d’outils numériques adaptés à la communication envisagée</a:t>
                      </a:r>
                    </a:p>
                    <a:p>
                      <a:pPr marL="0" algn="l" defTabSz="914400" rtl="0" eaLnBrk="1" latinLnBrk="0" hangingPunct="1">
                        <a:lnSpc>
                          <a:spcPct val="100000"/>
                        </a:lnSpc>
                        <a:spcAft>
                          <a:spcPts val="0"/>
                        </a:spcAft>
                      </a:pPr>
                      <a:r>
                        <a:rPr lang="fr-FR" sz="1800" b="0" i="0" u="none" strike="noStrike" kern="1200" baseline="0" dirty="0">
                          <a:solidFill>
                            <a:schemeClr val="dk1"/>
                          </a:solidFill>
                          <a:latin typeface="+mn-lt"/>
                          <a:ea typeface="+mn-ea"/>
                          <a:cs typeface="+mn-cs"/>
                        </a:rPr>
                        <a:t>Utilisation des fonctions d’automatisation permettant une réalisation de qualité</a:t>
                      </a:r>
                    </a:p>
                    <a:p>
                      <a:pPr marL="0" algn="l" defTabSz="914400" rtl="0" eaLnBrk="1" latinLnBrk="0" hangingPunct="1">
                        <a:lnSpc>
                          <a:spcPct val="100000"/>
                        </a:lnSpc>
                        <a:spcAft>
                          <a:spcPts val="0"/>
                        </a:spcAft>
                      </a:pPr>
                      <a:r>
                        <a:rPr lang="fr-FR" sz="1800" b="0" i="0" u="none" strike="noStrike" kern="1200" baseline="0" dirty="0">
                          <a:solidFill>
                            <a:schemeClr val="dk1"/>
                          </a:solidFill>
                          <a:latin typeface="+mn-lt"/>
                          <a:ea typeface="+mn-ea"/>
                          <a:cs typeface="+mn-cs"/>
                        </a:rPr>
                        <a:t>Gestion rigoureuse des documents et messages permettant le suivi </a:t>
                      </a:r>
                    </a:p>
                  </a:txBody>
                  <a:tcPr marL="39775" marR="39775" marT="0" marB="0">
                    <a:solidFill>
                      <a:schemeClr val="accent4">
                        <a:lumMod val="40000"/>
                        <a:lumOff val="60000"/>
                      </a:schemeClr>
                    </a:solidFill>
                  </a:tcPr>
                </a:tc>
                <a:extLst>
                  <a:ext uri="{0D108BD9-81ED-4DB2-BD59-A6C34878D82A}">
                    <a16:rowId xmlns:a16="http://schemas.microsoft.com/office/drawing/2014/main" val="787076977"/>
                  </a:ext>
                </a:extLst>
              </a:tr>
            </a:tbl>
          </a:graphicData>
        </a:graphic>
      </p:graphicFrame>
    </p:spTree>
    <p:extLst>
      <p:ext uri="{BB962C8B-B14F-4D97-AF65-F5344CB8AC3E}">
        <p14:creationId xmlns:p14="http://schemas.microsoft.com/office/powerpoint/2010/main" val="2600666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76F91E-E7D3-4832-8CAB-2010DE626D45}"/>
              </a:ext>
            </a:extLst>
          </p:cNvPr>
          <p:cNvSpPr>
            <a:spLocks noGrp="1"/>
          </p:cNvSpPr>
          <p:nvPr>
            <p:ph type="title"/>
          </p:nvPr>
        </p:nvSpPr>
        <p:spPr>
          <a:xfrm>
            <a:off x="838200" y="2766218"/>
            <a:ext cx="10515600" cy="1325563"/>
          </a:xfrm>
        </p:spPr>
        <p:txBody>
          <a:bodyPr>
            <a:noAutofit/>
          </a:bodyPr>
          <a:lstStyle/>
          <a:p>
            <a:pPr algn="ctr"/>
            <a:r>
              <a:rPr lang="fr-FR" sz="3600" b="1" dirty="0">
                <a:solidFill>
                  <a:schemeClr val="accent1"/>
                </a:solidFill>
              </a:rPr>
              <a:t>Quels sont les attendus de l’épreuve E3 </a:t>
            </a:r>
            <a:br>
              <a:rPr lang="fr-FR" sz="3600" b="1" dirty="0">
                <a:solidFill>
                  <a:schemeClr val="accent1"/>
                </a:solidFill>
              </a:rPr>
            </a:br>
            <a:r>
              <a:rPr lang="fr-FR" sz="3600" b="1" dirty="0">
                <a:solidFill>
                  <a:schemeClr val="accent1"/>
                </a:solidFill>
              </a:rPr>
              <a:t>« Animation, formation </a:t>
            </a:r>
            <a:br>
              <a:rPr lang="fr-FR" sz="3600" b="1" dirty="0">
                <a:solidFill>
                  <a:schemeClr val="accent1"/>
                </a:solidFill>
              </a:rPr>
            </a:br>
            <a:r>
              <a:rPr lang="fr-FR" sz="3600" b="1" dirty="0">
                <a:solidFill>
                  <a:schemeClr val="accent1"/>
                </a:solidFill>
              </a:rPr>
              <a:t>dans les domaines de la vie quotidienne » ?  </a:t>
            </a:r>
          </a:p>
        </p:txBody>
      </p:sp>
    </p:spTree>
    <p:extLst>
      <p:ext uri="{BB962C8B-B14F-4D97-AF65-F5344CB8AC3E}">
        <p14:creationId xmlns:p14="http://schemas.microsoft.com/office/powerpoint/2010/main" val="2540867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4915" y="110312"/>
            <a:ext cx="10966511" cy="1325563"/>
          </a:xfrm>
        </p:spPr>
        <p:txBody>
          <a:bodyPr>
            <a:normAutofit/>
          </a:bodyPr>
          <a:lstStyle/>
          <a:p>
            <a:r>
              <a:rPr lang="fr-FR" sz="3600" b="1" dirty="0">
                <a:solidFill>
                  <a:schemeClr val="accent1"/>
                </a:solidFill>
              </a:rPr>
              <a:t>E3 : Animation, formation dans les domaines de la vie quotidienne</a:t>
            </a:r>
          </a:p>
        </p:txBody>
      </p:sp>
      <p:sp>
        <p:nvSpPr>
          <p:cNvPr id="3" name="Espace réservé du contenu 2"/>
          <p:cNvSpPr>
            <a:spLocks noGrp="1"/>
          </p:cNvSpPr>
          <p:nvPr>
            <p:ph idx="1"/>
          </p:nvPr>
        </p:nvSpPr>
        <p:spPr>
          <a:xfrm>
            <a:off x="587867" y="1386349"/>
            <a:ext cx="4650561" cy="5179552"/>
          </a:xfrm>
          <a:ln>
            <a:solidFill>
              <a:srgbClr val="00B0F0"/>
            </a:solidFill>
          </a:ln>
        </p:spPr>
        <p:txBody>
          <a:bodyPr>
            <a:normAutofit/>
          </a:bodyPr>
          <a:lstStyle/>
          <a:p>
            <a:pPr marL="0" indent="0">
              <a:buNone/>
            </a:pPr>
            <a:r>
              <a:rPr lang="fr-FR" sz="1600" b="1" u="sng" dirty="0"/>
              <a:t>Finalités de l’épreuve  </a:t>
            </a:r>
            <a:endParaRPr lang="fr-FR" sz="1600" u="sng" dirty="0"/>
          </a:p>
          <a:p>
            <a:pPr marL="0" indent="0">
              <a:buNone/>
            </a:pPr>
            <a:r>
              <a:rPr lang="fr-FR" sz="1600" dirty="0"/>
              <a:t>Evaluer : </a:t>
            </a:r>
          </a:p>
          <a:p>
            <a:pPr marL="0" indent="0">
              <a:buNone/>
            </a:pPr>
            <a:r>
              <a:rPr lang="fr-FR" sz="1600" dirty="0"/>
              <a:t>• L’aptitude à mobiliser ses acquis en connaissances des publics et caractéristiques de l’intervention en vie quotidienne</a:t>
            </a:r>
          </a:p>
          <a:p>
            <a:pPr marL="0" indent="0">
              <a:buNone/>
            </a:pPr>
            <a:r>
              <a:rPr lang="fr-FR" sz="1600" dirty="0"/>
              <a:t>• La capacité à concevoir et réaliser une démarche de projet en réponse aux besoins d’un public</a:t>
            </a:r>
          </a:p>
          <a:p>
            <a:pPr marL="0" indent="0">
              <a:buNone/>
            </a:pPr>
            <a:endParaRPr lang="fr-FR" sz="1600" dirty="0"/>
          </a:p>
          <a:p>
            <a:pPr marL="0" indent="0">
              <a:buNone/>
            </a:pPr>
            <a:r>
              <a:rPr lang="fr-FR" sz="1600" b="1" u="sng" dirty="0"/>
              <a:t>Contenu de l’épreuve</a:t>
            </a:r>
            <a:endParaRPr lang="fr-FR" sz="1600" u="sng" dirty="0"/>
          </a:p>
          <a:p>
            <a:pPr marL="0" indent="0">
              <a:buNone/>
            </a:pPr>
            <a:r>
              <a:rPr lang="fr-FR" sz="1600" dirty="0"/>
              <a:t>Soutenance orale d’un projet d’action d’animation ou de formation présenté dans une note de synthèse de dix pages (ou rapport d’activités professionnelles), si nécessaire complétée par des annexes. </a:t>
            </a:r>
          </a:p>
          <a:p>
            <a:pPr marL="0" indent="0">
              <a:buNone/>
            </a:pPr>
            <a:r>
              <a:rPr lang="fr-FR" sz="1600" dirty="0"/>
              <a:t>À partir d’une situation professionnelle vécue en stage et d’un besoin clairement identifié : élaborer tout ou partie d’une démarche de projet d’animation ou de formation en vie quotidienne. La démarche suivie par le candidat est argumentée</a:t>
            </a:r>
            <a:r>
              <a:rPr lang="fr-FR" sz="1800" dirty="0"/>
              <a:t>.</a:t>
            </a:r>
          </a:p>
        </p:txBody>
      </p:sp>
      <p:sp>
        <p:nvSpPr>
          <p:cNvPr id="4" name="Rectangle 3"/>
          <p:cNvSpPr/>
          <p:nvPr/>
        </p:nvSpPr>
        <p:spPr>
          <a:xfrm>
            <a:off x="5425476" y="1386349"/>
            <a:ext cx="6315950" cy="5125762"/>
          </a:xfrm>
          <a:prstGeom prst="rect">
            <a:avLst/>
          </a:prstGeom>
          <a:ln>
            <a:solidFill>
              <a:schemeClr val="accent1">
                <a:lumMod val="75000"/>
              </a:schemeClr>
            </a:solidFill>
          </a:ln>
        </p:spPr>
        <p:txBody>
          <a:bodyPr wrap="square">
            <a:spAutoFit/>
          </a:bodyPr>
          <a:lstStyle/>
          <a:p>
            <a:r>
              <a:rPr lang="fr-FR" sz="1600" b="1" dirty="0"/>
              <a:t>Compétences évaluées : BC3</a:t>
            </a:r>
          </a:p>
          <a:p>
            <a:r>
              <a:rPr lang="fr-FR" sz="1600" dirty="0"/>
              <a:t>L’épreuve évalue le bloc de compétences de la fonction « Animation, formation dans les domaines de la vie quotidienne » (Compétences et SA).</a:t>
            </a:r>
          </a:p>
          <a:p>
            <a:r>
              <a:rPr lang="fr-FR" sz="1600" dirty="0"/>
              <a:t>C3.1. Accueillir, orienter le public</a:t>
            </a:r>
          </a:p>
          <a:p>
            <a:r>
              <a:rPr lang="fr-FR" sz="1600" dirty="0"/>
              <a:t>C3.2. Analyser les besoins du public</a:t>
            </a:r>
          </a:p>
          <a:p>
            <a:r>
              <a:rPr lang="fr-FR" sz="1600" dirty="0"/>
              <a:t>C3.3. Concevoir et/ou conduire des actions d’animation et de formation dans les domaines de la vie quotidienne</a:t>
            </a:r>
          </a:p>
          <a:p>
            <a:r>
              <a:rPr lang="fr-FR" sz="1600" dirty="0"/>
              <a:t>C3.4. Evaluer les actions mises en place</a:t>
            </a:r>
          </a:p>
          <a:p>
            <a:r>
              <a:rPr lang="fr-FR" sz="1600" dirty="0"/>
              <a:t>C3.5. Participer à l’animation de la vie quotidienne au sein d’une structure, d’un service (convivialité, vivre ensemble)</a:t>
            </a:r>
          </a:p>
          <a:p>
            <a:r>
              <a:rPr lang="fr-FR" sz="1600" dirty="0">
                <a:latin typeface="Calibri" panose="020F0502020204030204" pitchFamily="34" charset="0"/>
                <a:cs typeface="Calibri" panose="020F0502020204030204" pitchFamily="34" charset="0"/>
              </a:rPr>
              <a:t>C3.6. Gérer le budget d’une action</a:t>
            </a:r>
          </a:p>
          <a:p>
            <a:endParaRPr lang="fr-FR" sz="1600" b="1" dirty="0">
              <a:latin typeface="Calibri" panose="020F0502020204030204" pitchFamily="34" charset="0"/>
              <a:cs typeface="Calibri" panose="020F0502020204030204" pitchFamily="34" charset="0"/>
            </a:endParaRPr>
          </a:p>
          <a:p>
            <a:r>
              <a:rPr lang="fr-FR" sz="1600" b="1" dirty="0"/>
              <a:t>Forme de l’évaluation</a:t>
            </a:r>
          </a:p>
          <a:p>
            <a:pPr>
              <a:lnSpc>
                <a:spcPct val="107000"/>
              </a:lnSpc>
              <a:spcAft>
                <a:spcPts val="0"/>
              </a:spcAft>
            </a:pPr>
            <a:r>
              <a:rPr lang="fr-FR" sz="1600" dirty="0"/>
              <a:t>Epreuve ponctuelle orale, coefficient 5. Durée 40 minutes (exposé : 15 minutes ; entretien avec le jury : 25 minutes).</a:t>
            </a:r>
          </a:p>
          <a:p>
            <a:pPr>
              <a:lnSpc>
                <a:spcPct val="107000"/>
              </a:lnSpc>
              <a:spcAft>
                <a:spcPts val="0"/>
              </a:spcAft>
            </a:pPr>
            <a:endParaRPr lang="fr-FR" sz="1600" dirty="0"/>
          </a:p>
          <a:p>
            <a:pPr>
              <a:lnSpc>
                <a:spcPct val="107000"/>
              </a:lnSpc>
              <a:spcAft>
                <a:spcPts val="0"/>
              </a:spcAft>
            </a:pPr>
            <a:r>
              <a:rPr lang="fr-FR" sz="1600" b="1" dirty="0"/>
              <a:t>Note de synthèse issue d’une situation professionnelle et sur une soutenance orale.</a:t>
            </a:r>
          </a:p>
          <a:p>
            <a:pPr indent="-285750">
              <a:lnSpc>
                <a:spcPct val="107000"/>
              </a:lnSpc>
              <a:spcAft>
                <a:spcPts val="0"/>
              </a:spcAft>
              <a:buFont typeface="Arial" panose="020B0604020202020204" pitchFamily="34" charset="0"/>
              <a:buChar char="•"/>
            </a:pPr>
            <a:r>
              <a:rPr lang="fr-FR" sz="1600" dirty="0">
                <a:solidFill>
                  <a:schemeClr val="accent1"/>
                </a:solidFill>
              </a:rPr>
              <a:t>évaluation de l’écrit : coefficient 2 ;</a:t>
            </a:r>
          </a:p>
          <a:p>
            <a:pPr indent="-285750">
              <a:lnSpc>
                <a:spcPct val="107000"/>
              </a:lnSpc>
              <a:spcAft>
                <a:spcPts val="0"/>
              </a:spcAft>
              <a:buFont typeface="Arial" panose="020B0604020202020204" pitchFamily="34" charset="0"/>
              <a:buChar char="•"/>
            </a:pPr>
            <a:r>
              <a:rPr lang="fr-FR" sz="1600" dirty="0">
                <a:solidFill>
                  <a:schemeClr val="accent1"/>
                </a:solidFill>
              </a:rPr>
              <a:t>évaluation de la soutenance (exposé et entretien) : coefficient 3</a:t>
            </a:r>
            <a:r>
              <a:rPr lang="fr-FR" sz="1600" dirty="0"/>
              <a:t>.</a:t>
            </a:r>
          </a:p>
        </p:txBody>
      </p:sp>
    </p:spTree>
    <p:extLst>
      <p:ext uri="{BB962C8B-B14F-4D97-AF65-F5344CB8AC3E}">
        <p14:creationId xmlns:p14="http://schemas.microsoft.com/office/powerpoint/2010/main" val="1716326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DB9B69-B351-46DF-BD4B-1E85D779EA5B}"/>
              </a:ext>
            </a:extLst>
          </p:cNvPr>
          <p:cNvSpPr>
            <a:spLocks noGrp="1"/>
          </p:cNvSpPr>
          <p:nvPr>
            <p:ph type="title"/>
          </p:nvPr>
        </p:nvSpPr>
        <p:spPr/>
        <p:txBody>
          <a:bodyPr>
            <a:normAutofit/>
          </a:bodyPr>
          <a:lstStyle/>
          <a:p>
            <a:r>
              <a:rPr lang="fr-FR" sz="3600" b="1" dirty="0">
                <a:solidFill>
                  <a:schemeClr val="accent1"/>
                </a:solidFill>
              </a:rPr>
              <a:t>Deux compétences principales de l’épreuve, au choix</a:t>
            </a:r>
          </a:p>
        </p:txBody>
      </p:sp>
      <p:sp>
        <p:nvSpPr>
          <p:cNvPr id="4" name="ZoneTexte 3">
            <a:extLst>
              <a:ext uri="{FF2B5EF4-FFF2-40B4-BE49-F238E27FC236}">
                <a16:creationId xmlns:a16="http://schemas.microsoft.com/office/drawing/2014/main" id="{EE058CC2-645C-4C8F-A00E-5CE607CC0FA9}"/>
              </a:ext>
            </a:extLst>
          </p:cNvPr>
          <p:cNvSpPr txBox="1"/>
          <p:nvPr/>
        </p:nvSpPr>
        <p:spPr>
          <a:xfrm>
            <a:off x="1258955" y="1747525"/>
            <a:ext cx="3578087" cy="1323439"/>
          </a:xfrm>
          <a:prstGeom prst="rect">
            <a:avLst/>
          </a:prstGeom>
          <a:noFill/>
        </p:spPr>
        <p:txBody>
          <a:bodyPr wrap="square" rtlCol="0">
            <a:spAutoFit/>
          </a:bodyPr>
          <a:lstStyle/>
          <a:p>
            <a:r>
              <a:rPr lang="fr-FR" sz="2000" dirty="0"/>
              <a:t>C3.3. Concevoir et/ou conduire des actions d’animation et de formation dans les domaines de la vie quotidienne</a:t>
            </a:r>
          </a:p>
        </p:txBody>
      </p:sp>
      <p:sp>
        <p:nvSpPr>
          <p:cNvPr id="5" name="ZoneTexte 4">
            <a:extLst>
              <a:ext uri="{FF2B5EF4-FFF2-40B4-BE49-F238E27FC236}">
                <a16:creationId xmlns:a16="http://schemas.microsoft.com/office/drawing/2014/main" id="{2C2375E4-CB59-437E-99C5-E6C16A8BEAB1}"/>
              </a:ext>
            </a:extLst>
          </p:cNvPr>
          <p:cNvSpPr txBox="1"/>
          <p:nvPr/>
        </p:nvSpPr>
        <p:spPr>
          <a:xfrm>
            <a:off x="6102625" y="1747525"/>
            <a:ext cx="3578087" cy="1323439"/>
          </a:xfrm>
          <a:prstGeom prst="rect">
            <a:avLst/>
          </a:prstGeom>
          <a:noFill/>
        </p:spPr>
        <p:txBody>
          <a:bodyPr wrap="square" rtlCol="0">
            <a:spAutoFit/>
          </a:bodyPr>
          <a:lstStyle/>
          <a:p>
            <a:r>
              <a:rPr lang="fr-FR" sz="2000" dirty="0"/>
              <a:t>C3.5. Participer à l’animation de  la vie quotidienne au sein d’une structure, d’un service (convivialité, vivre ensemble)</a:t>
            </a:r>
          </a:p>
        </p:txBody>
      </p:sp>
      <p:sp>
        <p:nvSpPr>
          <p:cNvPr id="6" name="ZoneTexte 5">
            <a:extLst>
              <a:ext uri="{FF2B5EF4-FFF2-40B4-BE49-F238E27FC236}">
                <a16:creationId xmlns:a16="http://schemas.microsoft.com/office/drawing/2014/main" id="{9ECE14D5-6FE5-4413-A1F1-AF888E58AD7D}"/>
              </a:ext>
            </a:extLst>
          </p:cNvPr>
          <p:cNvSpPr txBox="1"/>
          <p:nvPr/>
        </p:nvSpPr>
        <p:spPr>
          <a:xfrm>
            <a:off x="5241232" y="2039971"/>
            <a:ext cx="649357" cy="369332"/>
          </a:xfrm>
          <a:prstGeom prst="rect">
            <a:avLst/>
          </a:prstGeom>
          <a:noFill/>
        </p:spPr>
        <p:txBody>
          <a:bodyPr wrap="square" rtlCol="0">
            <a:spAutoFit/>
          </a:bodyPr>
          <a:lstStyle/>
          <a:p>
            <a:r>
              <a:rPr lang="fr-FR" b="1" dirty="0">
                <a:solidFill>
                  <a:srgbClr val="FF0000"/>
                </a:solidFill>
              </a:rPr>
              <a:t>OU</a:t>
            </a:r>
          </a:p>
        </p:txBody>
      </p:sp>
      <p:sp>
        <p:nvSpPr>
          <p:cNvPr id="7" name="Accolade fermante 6">
            <a:extLst>
              <a:ext uri="{FF2B5EF4-FFF2-40B4-BE49-F238E27FC236}">
                <a16:creationId xmlns:a16="http://schemas.microsoft.com/office/drawing/2014/main" id="{191FE7EC-855C-4C05-861D-3975468B9674}"/>
              </a:ext>
            </a:extLst>
          </p:cNvPr>
          <p:cNvSpPr/>
          <p:nvPr/>
        </p:nvSpPr>
        <p:spPr>
          <a:xfrm rot="16200000" flipH="1">
            <a:off x="5285845" y="-955928"/>
            <a:ext cx="480623" cy="8534405"/>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a:extLst>
              <a:ext uri="{FF2B5EF4-FFF2-40B4-BE49-F238E27FC236}">
                <a16:creationId xmlns:a16="http://schemas.microsoft.com/office/drawing/2014/main" id="{82F2823B-47AF-4C9F-82BA-9BD80DA49328}"/>
              </a:ext>
            </a:extLst>
          </p:cNvPr>
          <p:cNvSpPr txBox="1"/>
          <p:nvPr/>
        </p:nvSpPr>
        <p:spPr>
          <a:xfrm>
            <a:off x="583093" y="3932736"/>
            <a:ext cx="9687343" cy="923330"/>
          </a:xfrm>
          <a:prstGeom prst="rect">
            <a:avLst/>
          </a:prstGeom>
          <a:noFill/>
        </p:spPr>
        <p:txBody>
          <a:bodyPr wrap="square" rtlCol="0">
            <a:spAutoFit/>
          </a:bodyPr>
          <a:lstStyle/>
          <a:p>
            <a:pPr algn="ctr"/>
            <a:r>
              <a:rPr lang="fr-FR" b="1" dirty="0"/>
              <a:t>Choix à opérer par l’étudiant lors de sa préparation, en fonction du projet mené par le candidat.</a:t>
            </a:r>
          </a:p>
          <a:p>
            <a:pPr algn="ctr"/>
            <a:r>
              <a:rPr lang="fr-FR" b="1" i="1" dirty="0"/>
              <a:t> Impossibilité à présenter des actions sur les deux compétences  </a:t>
            </a:r>
          </a:p>
          <a:p>
            <a:pPr algn="ctr"/>
            <a:r>
              <a:rPr lang="fr-FR" b="1" i="1" dirty="0"/>
              <a:t>(axes différents de l’animation/formation)</a:t>
            </a:r>
          </a:p>
        </p:txBody>
      </p:sp>
      <p:sp>
        <p:nvSpPr>
          <p:cNvPr id="9" name="Ellipse 8">
            <a:extLst>
              <a:ext uri="{FF2B5EF4-FFF2-40B4-BE49-F238E27FC236}">
                <a16:creationId xmlns:a16="http://schemas.microsoft.com/office/drawing/2014/main" id="{EAFF584B-222C-496A-BB10-2E667DD4F309}"/>
              </a:ext>
            </a:extLst>
          </p:cNvPr>
          <p:cNvSpPr/>
          <p:nvPr/>
        </p:nvSpPr>
        <p:spPr>
          <a:xfrm>
            <a:off x="4159523" y="5018381"/>
            <a:ext cx="3462132" cy="15505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Forcément un projet à destination d’un groupe</a:t>
            </a:r>
          </a:p>
        </p:txBody>
      </p:sp>
      <p:sp>
        <p:nvSpPr>
          <p:cNvPr id="10" name="object 6">
            <a:extLst>
              <a:ext uri="{FF2B5EF4-FFF2-40B4-BE49-F238E27FC236}">
                <a16:creationId xmlns:a16="http://schemas.microsoft.com/office/drawing/2014/main" id="{513FE2D0-FACF-41A0-9C99-FE676F82392A}"/>
              </a:ext>
            </a:extLst>
          </p:cNvPr>
          <p:cNvSpPr/>
          <p:nvPr/>
        </p:nvSpPr>
        <p:spPr>
          <a:xfrm>
            <a:off x="9005941" y="5018381"/>
            <a:ext cx="1349541" cy="1120820"/>
          </a:xfrm>
          <a:custGeom>
            <a:avLst/>
            <a:gdLst/>
            <a:ahLst/>
            <a:cxnLst/>
            <a:rect l="l" t="t" r="r" b="b"/>
            <a:pathLst>
              <a:path w="1751329" h="1600200">
                <a:moveTo>
                  <a:pt x="0" y="1600200"/>
                </a:moveTo>
                <a:lnTo>
                  <a:pt x="875538" y="0"/>
                </a:lnTo>
                <a:lnTo>
                  <a:pt x="1751076" y="1600200"/>
                </a:lnTo>
                <a:lnTo>
                  <a:pt x="0" y="1600200"/>
                </a:lnTo>
                <a:close/>
              </a:path>
            </a:pathLst>
          </a:custGeom>
          <a:ln w="76200">
            <a:solidFill>
              <a:srgbClr val="FF000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11" name="ZoneTexte 10">
            <a:extLst>
              <a:ext uri="{FF2B5EF4-FFF2-40B4-BE49-F238E27FC236}">
                <a16:creationId xmlns:a16="http://schemas.microsoft.com/office/drawing/2014/main" id="{20966FD5-78D4-4741-B807-F858027EE9F8}"/>
              </a:ext>
            </a:extLst>
          </p:cNvPr>
          <p:cNvSpPr txBox="1"/>
          <p:nvPr/>
        </p:nvSpPr>
        <p:spPr>
          <a:xfrm>
            <a:off x="10242281" y="5237216"/>
            <a:ext cx="1722781" cy="646331"/>
          </a:xfrm>
          <a:prstGeom prst="rect">
            <a:avLst/>
          </a:prstGeom>
          <a:noFill/>
        </p:spPr>
        <p:txBody>
          <a:bodyPr wrap="square" rtlCol="0">
            <a:spAutoFit/>
          </a:bodyPr>
          <a:lstStyle/>
          <a:p>
            <a:r>
              <a:rPr lang="fr-FR" i="1" dirty="0"/>
              <a:t>Conseil à l’individu = BC1</a:t>
            </a:r>
          </a:p>
        </p:txBody>
      </p:sp>
      <p:sp>
        <p:nvSpPr>
          <p:cNvPr id="14" name="object 7">
            <a:extLst>
              <a:ext uri="{FF2B5EF4-FFF2-40B4-BE49-F238E27FC236}">
                <a16:creationId xmlns:a16="http://schemas.microsoft.com/office/drawing/2014/main" id="{6620BC2A-E1AC-465A-AB4E-188E9F6ED688}"/>
              </a:ext>
            </a:extLst>
          </p:cNvPr>
          <p:cNvSpPr txBox="1"/>
          <p:nvPr/>
        </p:nvSpPr>
        <p:spPr>
          <a:xfrm>
            <a:off x="9558688" y="5157428"/>
            <a:ext cx="469341" cy="1120820"/>
          </a:xfrm>
          <a:prstGeom prst="rect">
            <a:avLst/>
          </a:prstGeom>
        </p:spPr>
        <p:txBody>
          <a:bodyPr vert="horz" wrap="square" lIns="0" tIns="12700" rIns="0" bIns="0" rtlCol="0">
            <a:spAutoFit/>
          </a:bodyPr>
          <a:lstStyle/>
          <a:p>
            <a:pPr marL="12700">
              <a:spcBef>
                <a:spcPts val="100"/>
              </a:spcBef>
            </a:pPr>
            <a:r>
              <a:rPr sz="7200" dirty="0">
                <a:solidFill>
                  <a:prstClr val="black"/>
                </a:solidFill>
                <a:latin typeface="Arial Black"/>
                <a:cs typeface="Arial Black"/>
              </a:rPr>
              <a:t>!</a:t>
            </a:r>
          </a:p>
        </p:txBody>
      </p:sp>
    </p:spTree>
    <p:extLst>
      <p:ext uri="{BB962C8B-B14F-4D97-AF65-F5344CB8AC3E}">
        <p14:creationId xmlns:p14="http://schemas.microsoft.com/office/powerpoint/2010/main" val="17483326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TotalTime>
  <Words>4921</Words>
  <Application>Microsoft Office PowerPoint</Application>
  <PresentationFormat>Grand écran</PresentationFormat>
  <Paragraphs>581</Paragraphs>
  <Slides>50</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50</vt:i4>
      </vt:variant>
    </vt:vector>
  </HeadingPairs>
  <TitlesOfParts>
    <vt:vector size="59" baseType="lpstr">
      <vt:lpstr>Arial</vt:lpstr>
      <vt:lpstr>Arial Black</vt:lpstr>
      <vt:lpstr>Calibri</vt:lpstr>
      <vt:lpstr>Calibri Light</vt:lpstr>
      <vt:lpstr>Courier New</vt:lpstr>
      <vt:lpstr>Symbol</vt:lpstr>
      <vt:lpstr>Times New Roman</vt:lpstr>
      <vt:lpstr>Wingdings</vt:lpstr>
      <vt:lpstr>Thème Office</vt:lpstr>
      <vt:lpstr>Formation sur le BTS ESF BC3, 4 et 5</vt:lpstr>
      <vt:lpstr>Des activités à la logique du référentiel</vt:lpstr>
      <vt:lpstr>Les activités composant les 5 fonctions</vt:lpstr>
      <vt:lpstr>L’objectif de l’enseignant : la construction des compétences professionnelles</vt:lpstr>
      <vt:lpstr>La construction de la compétence</vt:lpstr>
      <vt:lpstr>Les indicateurs comme leviers de construction de la compétence</vt:lpstr>
      <vt:lpstr>Quels sont les attendus de l’épreuve E3  « Animation, formation  dans les domaines de la vie quotidienne » ?  </vt:lpstr>
      <vt:lpstr>E3 : Animation, formation dans les domaines de la vie quotidienne</vt:lpstr>
      <vt:lpstr>Deux compétences principales de l’épreuve, au choix</vt:lpstr>
      <vt:lpstr>Quatre compétences à évaluer obligatoirement</vt:lpstr>
      <vt:lpstr>L’évaluation de chaque compétence, par les indicateurs de compétences</vt:lpstr>
      <vt:lpstr>Le contenu de la note de synthèse</vt:lpstr>
      <vt:lpstr>Forme du dossier</vt:lpstr>
      <vt:lpstr>Présentation orale </vt:lpstr>
      <vt:lpstr>Bloc de compétences E3 :  comment orienter les apprentissages ? </vt:lpstr>
      <vt:lpstr>Se répartir les compétences et les indicateurs à travailler, en pensant une approche progressive - spiralaire - des indicateurs sur les deux ans de formation (plan de formation)</vt:lpstr>
      <vt:lpstr>Le travail à partir des indicateurs : ex. du premier indicateur de la C3.3. </vt:lpstr>
      <vt:lpstr>Les savoirs associés au service de la construction de la compétence</vt:lpstr>
      <vt:lpstr>Quels sont les attendus de l’épreuve E4  « Communication professionnelle – animation d’équipe » ? </vt:lpstr>
      <vt:lpstr>E4 : Communication professionnelle - animation d’équipe</vt:lpstr>
      <vt:lpstr>Ce que nous apprend le référentiel</vt:lpstr>
      <vt:lpstr>Les éléments à faire apparaitre dans le contexte professionnel</vt:lpstr>
      <vt:lpstr>De la ou des situations professionnelles au questionnement</vt:lpstr>
      <vt:lpstr>Formulation des consignes </vt:lpstr>
      <vt:lpstr>Les annexes </vt:lpstr>
      <vt:lpstr>Construction de la SE et de la grille d’évaluation</vt:lpstr>
      <vt:lpstr>Grille d’évaluation (1)</vt:lpstr>
      <vt:lpstr>Grille d’évaluation (2)</vt:lpstr>
      <vt:lpstr>Bloc de compétences E4 :  comment orienter les apprentissages ? </vt:lpstr>
      <vt:lpstr>Deux enseignants : choix des compétences et des indicateurs travaillées </vt:lpstr>
      <vt:lpstr>Importance de combiner des activités de mise en pratique avec des activités d’explicitation des compétences </vt:lpstr>
      <vt:lpstr>Quels sont les attendus de l’épreuve E5  «  Participation à la dynamique institutionnelle et partenariale » ? </vt:lpstr>
      <vt:lpstr>Ce que nous apprend le référentiel</vt:lpstr>
      <vt:lpstr>Un sujet contextualisé et construit en deux parties</vt:lpstr>
      <vt:lpstr>La première partie du sujet </vt:lpstr>
      <vt:lpstr>En d’autres termes… </vt:lpstr>
      <vt:lpstr>La deuxième partie du sujet</vt:lpstr>
      <vt:lpstr>En d’autres termes, le candidat…</vt:lpstr>
      <vt:lpstr>La grille d’évaluation</vt:lpstr>
      <vt:lpstr>Bloc de compétences E5 :  comment orienter les apprentissages ? </vt:lpstr>
      <vt:lpstr>Trois compétences centrées sur les logiques institutionnelles et interinstitutionnelles </vt:lpstr>
      <vt:lpstr>Des indicateurs pour la construction des compétences</vt:lpstr>
      <vt:lpstr>Le travail à partir des indicateurs : ex. du premier indicateur de la C5.1. </vt:lpstr>
      <vt:lpstr>Travailler les indicateurs</vt:lpstr>
      <vt:lpstr>La progressivité dans les apprentissages</vt:lpstr>
      <vt:lpstr>Les savoirs associés au service de la compétence</vt:lpstr>
      <vt:lpstr>Les ressources utilisées dans le cadre des activités pédagogiques </vt:lpstr>
      <vt:lpstr>Exemples de documents techniques/professionnels  (liste non exhaustive)</vt:lpstr>
      <vt:lpstr>En conclusion</vt:lpstr>
      <vt:lpstr>Rappel : construction des compétences (indicateurs et SA) au sein de chaque bloc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sur le BTS ESF BC3, 4 et 5</dc:title>
  <dc:creator>Elina Nitschelm</dc:creator>
  <cp:lastModifiedBy>Elina Nitschelm</cp:lastModifiedBy>
  <cp:revision>37</cp:revision>
  <dcterms:created xsi:type="dcterms:W3CDTF">2023-09-10T13:07:57Z</dcterms:created>
  <dcterms:modified xsi:type="dcterms:W3CDTF">2023-09-21T08:16:10Z</dcterms:modified>
</cp:coreProperties>
</file>