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56" r:id="rId3"/>
    <p:sldId id="257" r:id="rId4"/>
    <p:sldId id="258" r:id="rId5"/>
    <p:sldId id="259" r:id="rId6"/>
    <p:sldId id="262" r:id="rId7"/>
    <p:sldId id="263" r:id="rId8"/>
    <p:sldId id="268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2E6A2-1D59-4E81-92EF-18B9791588BA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6435F-EDCC-4C35-8019-45A532975A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0331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24D55-15B0-4F8C-8D17-2BDC6092757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173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Mise en activité. Matériel nécessaire: ardoise. Faire</a:t>
            </a:r>
            <a:r>
              <a:rPr lang="fr-FR" baseline="0" dirty="0"/>
              <a:t> nommer les lettres au fur et à mesure que les lettres apparaissent. On peut éventuellement faire émettre des hypothèses de mots envisageables (vélo, vole, love) avant de faire apparaître l’image.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6435F-EDCC-4C35-8019-45A532975A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881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On conserve</a:t>
            </a:r>
            <a:r>
              <a:rPr lang="fr-FR" baseline="0" dirty="0"/>
              <a:t> ici les lettres et les mots de référence. Faire verbaliser les élèves sur la touche verte, que signifie-t-elle ? (réponse attendue : on doit ajouter une lettre)  Lorsque les élèves ont écrit le mot faire verbaliser leur démarche et la manipulation.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6435F-EDCC-4C35-8019-45A532975A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118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Idem diapo</a:t>
            </a:r>
            <a:r>
              <a:rPr lang="fr-FR" baseline="0" dirty="0"/>
              <a:t> précédente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6435F-EDCC-4C35-8019-45A532975A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493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Idem</a:t>
            </a:r>
            <a:r>
              <a:rPr lang="fr-FR" baseline="0" dirty="0"/>
              <a:t> diapo précédente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6435F-EDCC-4C35-8019-45A532975A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370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Idem</a:t>
            </a:r>
            <a:r>
              <a:rPr lang="fr-FR" baseline="0" dirty="0"/>
              <a:t> diapo précédente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6435F-EDCC-4C35-8019-45A532975A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370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Idem</a:t>
            </a:r>
            <a:r>
              <a:rPr lang="fr-FR" baseline="0" dirty="0"/>
              <a:t> diapo précédente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6435F-EDCC-4C35-8019-45A532975A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370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Idem</a:t>
            </a:r>
            <a:r>
              <a:rPr lang="fr-FR" baseline="0" dirty="0"/>
              <a:t> diapo précédente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6435F-EDCC-4C35-8019-45A532975A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370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27CA-A8F1-4B61-8F61-2A379E036B27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73C8-A8E6-425D-B96A-97714A439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773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27CA-A8F1-4B61-8F61-2A379E036B27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73C8-A8E6-425D-B96A-97714A439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005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27CA-A8F1-4B61-8F61-2A379E036B27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73C8-A8E6-425D-B96A-97714A439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96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27CA-A8F1-4B61-8F61-2A379E036B27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73C8-A8E6-425D-B96A-97714A439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43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27CA-A8F1-4B61-8F61-2A379E036B27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73C8-A8E6-425D-B96A-97714A439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2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27CA-A8F1-4B61-8F61-2A379E036B27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73C8-A8E6-425D-B96A-97714A439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45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27CA-A8F1-4B61-8F61-2A379E036B27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73C8-A8E6-425D-B96A-97714A439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81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27CA-A8F1-4B61-8F61-2A379E036B27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73C8-A8E6-425D-B96A-97714A439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27CA-A8F1-4B61-8F61-2A379E036B27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73C8-A8E6-425D-B96A-97714A439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23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27CA-A8F1-4B61-8F61-2A379E036B27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73C8-A8E6-425D-B96A-97714A439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07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27CA-A8F1-4B61-8F61-2A379E036B27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73C8-A8E6-425D-B96A-97714A439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19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727CA-A8F1-4B61-8F61-2A379E036B27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C73C8-A8E6-425D-B96A-97714A439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2037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4.png"/><Relationship Id="rId9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7.jp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1.wav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5.gif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1.wav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8.gif"/><Relationship Id="rId4" Type="http://schemas.openxmlformats.org/officeDocument/2006/relationships/image" Target="../media/image9.gif"/><Relationship Id="rId9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1.wav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10" Type="http://schemas.openxmlformats.org/officeDocument/2006/relationships/image" Target="../media/image5.gif"/><Relationship Id="rId4" Type="http://schemas.openxmlformats.org/officeDocument/2006/relationships/image" Target="../media/image11.jpg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8.gi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2.jpeg"/><Relationship Id="rId4" Type="http://schemas.openxmlformats.org/officeDocument/2006/relationships/image" Target="../media/image9.gif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4555" y="2702263"/>
            <a:ext cx="2310913" cy="231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1443642"/>
            <a:ext cx="7772400" cy="1470025"/>
          </a:xfrm>
        </p:spPr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Activité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: mot à mot</a:t>
            </a:r>
            <a:br>
              <a:rPr lang="fr-FR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Matériel nécessaire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: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8537" y="4628728"/>
            <a:ext cx="8352928" cy="1752600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Objectif </a:t>
            </a:r>
            <a:r>
              <a:rPr lang="fr-FR" dirty="0">
                <a:solidFill>
                  <a:schemeClr val="bg1"/>
                </a:solidFill>
              </a:rPr>
              <a:t>: mémoriser les composantes du code</a:t>
            </a:r>
          </a:p>
          <a:p>
            <a:r>
              <a:rPr lang="fr-FR" b="1" dirty="0">
                <a:solidFill>
                  <a:schemeClr val="bg1"/>
                </a:solidFill>
              </a:rPr>
              <a:t>Connaissance et compétence associée </a:t>
            </a:r>
            <a:r>
              <a:rPr lang="fr-FR" dirty="0">
                <a:solidFill>
                  <a:schemeClr val="bg1"/>
                </a:solidFill>
              </a:rPr>
              <a:t>:</a:t>
            </a:r>
          </a:p>
          <a:p>
            <a:r>
              <a:rPr lang="fr-FR" dirty="0">
                <a:solidFill>
                  <a:schemeClr val="bg1"/>
                </a:solidFill>
              </a:rPr>
              <a:t> identifier les mots de manière de plus en plus aisée</a:t>
            </a:r>
          </a:p>
        </p:txBody>
      </p:sp>
      <p:pic>
        <p:nvPicPr>
          <p:cNvPr id="7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0-Amélie\1-PROD\Cycle 2\Français\Identifier les mots\tetier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44624"/>
            <a:ext cx="8593164" cy="145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757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à coins arrondis 74"/>
          <p:cNvSpPr/>
          <p:nvPr/>
        </p:nvSpPr>
        <p:spPr>
          <a:xfrm>
            <a:off x="2282039" y="620689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76" name="Rectangle à coins arrondis 75"/>
          <p:cNvSpPr/>
          <p:nvPr/>
        </p:nvSpPr>
        <p:spPr>
          <a:xfrm>
            <a:off x="3362159" y="620689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O</a:t>
            </a:r>
          </a:p>
        </p:txBody>
      </p:sp>
      <p:sp>
        <p:nvSpPr>
          <p:cNvPr id="77" name="Rectangle à coins arrondis 76"/>
          <p:cNvSpPr/>
          <p:nvPr/>
        </p:nvSpPr>
        <p:spPr>
          <a:xfrm>
            <a:off x="179512" y="620688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78" name="Rectangle à coins arrondis 77"/>
          <p:cNvSpPr/>
          <p:nvPr/>
        </p:nvSpPr>
        <p:spPr>
          <a:xfrm>
            <a:off x="1246307" y="620689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sp>
        <p:nvSpPr>
          <p:cNvPr id="79" name="Rectangle à coins arrondis 78"/>
          <p:cNvSpPr/>
          <p:nvPr/>
        </p:nvSpPr>
        <p:spPr>
          <a:xfrm>
            <a:off x="179512" y="2613007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80" name="Rectangle à coins arrondis 79"/>
          <p:cNvSpPr/>
          <p:nvPr/>
        </p:nvSpPr>
        <p:spPr>
          <a:xfrm>
            <a:off x="3434268" y="1665476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V</a:t>
            </a:r>
            <a:endParaRPr lang="fr-FR" sz="9600" dirty="0"/>
          </a:p>
        </p:txBody>
      </p:sp>
      <p:sp>
        <p:nvSpPr>
          <p:cNvPr id="81" name="Rectangle à coins arrondis 80"/>
          <p:cNvSpPr/>
          <p:nvPr/>
        </p:nvSpPr>
        <p:spPr>
          <a:xfrm>
            <a:off x="4549734" y="1651575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E</a:t>
            </a:r>
            <a:endParaRPr lang="fr-FR" sz="9600" dirty="0"/>
          </a:p>
        </p:txBody>
      </p:sp>
      <p:sp>
        <p:nvSpPr>
          <p:cNvPr id="82" name="Rectangle à coins arrondis 81"/>
          <p:cNvSpPr/>
          <p:nvPr/>
        </p:nvSpPr>
        <p:spPr>
          <a:xfrm>
            <a:off x="179512" y="1638388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O</a:t>
            </a:r>
            <a:endParaRPr lang="fr-FR" sz="9600" dirty="0"/>
          </a:p>
        </p:txBody>
      </p:sp>
      <p:sp>
        <p:nvSpPr>
          <p:cNvPr id="83" name="Rectangle à coins arrondis 82"/>
          <p:cNvSpPr/>
          <p:nvPr/>
        </p:nvSpPr>
        <p:spPr>
          <a:xfrm>
            <a:off x="1286225" y="1651575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L</a:t>
            </a:r>
            <a:endParaRPr lang="fr-FR" sz="9600" dirty="0"/>
          </a:p>
        </p:txBody>
      </p:sp>
      <p:sp>
        <p:nvSpPr>
          <p:cNvPr id="84" name="Rectangle à coins arrondis 83"/>
          <p:cNvSpPr/>
          <p:nvPr/>
        </p:nvSpPr>
        <p:spPr>
          <a:xfrm>
            <a:off x="2382872" y="1665476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I</a:t>
            </a:r>
            <a:endParaRPr lang="fr-FR" sz="9600" dirty="0"/>
          </a:p>
        </p:txBody>
      </p:sp>
      <p:pic>
        <p:nvPicPr>
          <p:cNvPr id="85" name="Image 8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573905"/>
            <a:ext cx="1008112" cy="1071119"/>
          </a:xfrm>
          <a:prstGeom prst="rect">
            <a:avLst/>
          </a:prstGeom>
        </p:spPr>
      </p:pic>
      <p:sp>
        <p:nvSpPr>
          <p:cNvPr id="86" name="Rectangle à coins arrondis 85"/>
          <p:cNvSpPr/>
          <p:nvPr/>
        </p:nvSpPr>
        <p:spPr>
          <a:xfrm>
            <a:off x="1259632" y="2613007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I</a:t>
            </a:r>
          </a:p>
        </p:txBody>
      </p:sp>
      <p:sp>
        <p:nvSpPr>
          <p:cNvPr id="87" name="Rectangle à coins arrondis 86"/>
          <p:cNvSpPr/>
          <p:nvPr/>
        </p:nvSpPr>
        <p:spPr>
          <a:xfrm>
            <a:off x="2339752" y="2613007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O</a:t>
            </a:r>
          </a:p>
        </p:txBody>
      </p:sp>
      <p:sp>
        <p:nvSpPr>
          <p:cNvPr id="88" name="Rectangle à coins arrondis 87"/>
          <p:cNvSpPr/>
          <p:nvPr/>
        </p:nvSpPr>
        <p:spPr>
          <a:xfrm>
            <a:off x="3419872" y="2613007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89" name="Rectangle à coins arrondis 88"/>
          <p:cNvSpPr/>
          <p:nvPr/>
        </p:nvSpPr>
        <p:spPr>
          <a:xfrm>
            <a:off x="4499992" y="2594789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sp>
        <p:nvSpPr>
          <p:cNvPr id="90" name="Rectangle à coins arrondis 89"/>
          <p:cNvSpPr/>
          <p:nvPr/>
        </p:nvSpPr>
        <p:spPr>
          <a:xfrm>
            <a:off x="5580112" y="2564904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T</a:t>
            </a:r>
          </a:p>
        </p:txBody>
      </p:sp>
      <p:grpSp>
        <p:nvGrpSpPr>
          <p:cNvPr id="91" name="Groupe 90"/>
          <p:cNvGrpSpPr/>
          <p:nvPr/>
        </p:nvGrpSpPr>
        <p:grpSpPr>
          <a:xfrm>
            <a:off x="5626510" y="3726766"/>
            <a:ext cx="1006042" cy="936104"/>
            <a:chOff x="3059500" y="3781524"/>
            <a:chExt cx="2741290" cy="2741290"/>
          </a:xfrm>
        </p:grpSpPr>
        <p:pic>
          <p:nvPicPr>
            <p:cNvPr id="92" name="Image 9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500" y="3781524"/>
              <a:ext cx="2741290" cy="2741290"/>
            </a:xfrm>
            <a:prstGeom prst="rect">
              <a:avLst/>
            </a:prstGeom>
          </p:spPr>
        </p:pic>
        <p:cxnSp>
          <p:nvCxnSpPr>
            <p:cNvPr id="93" name="Connecteur droit avec flèche 92"/>
            <p:cNvCxnSpPr/>
            <p:nvPr/>
          </p:nvCxnSpPr>
          <p:spPr>
            <a:xfrm flipH="1">
              <a:off x="4572000" y="4365104"/>
              <a:ext cx="776659" cy="576064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à coins arrondis 93"/>
          <p:cNvSpPr/>
          <p:nvPr/>
        </p:nvSpPr>
        <p:spPr>
          <a:xfrm>
            <a:off x="242156" y="3728437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95" name="Rectangle à coins arrondis 94"/>
          <p:cNvSpPr/>
          <p:nvPr/>
        </p:nvSpPr>
        <p:spPr>
          <a:xfrm>
            <a:off x="1290954" y="3728437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O</a:t>
            </a:r>
          </a:p>
        </p:txBody>
      </p:sp>
      <p:sp>
        <p:nvSpPr>
          <p:cNvPr id="96" name="Rectangle à coins arrondis 95"/>
          <p:cNvSpPr/>
          <p:nvPr/>
        </p:nvSpPr>
        <p:spPr>
          <a:xfrm>
            <a:off x="2371074" y="3728437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I</a:t>
            </a:r>
          </a:p>
        </p:txBody>
      </p:sp>
      <p:sp>
        <p:nvSpPr>
          <p:cNvPr id="97" name="Rectangle à coins arrondis 96"/>
          <p:cNvSpPr/>
          <p:nvPr/>
        </p:nvSpPr>
        <p:spPr>
          <a:xfrm>
            <a:off x="3451194" y="3728437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98" name="Rectangle à coins arrondis 97"/>
          <p:cNvSpPr/>
          <p:nvPr/>
        </p:nvSpPr>
        <p:spPr>
          <a:xfrm>
            <a:off x="4531314" y="3710219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pic>
        <p:nvPicPr>
          <p:cNvPr id="99" name="Image 9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704" y="4940017"/>
            <a:ext cx="1517912" cy="851454"/>
          </a:xfrm>
          <a:prstGeom prst="rect">
            <a:avLst/>
          </a:prstGeom>
        </p:spPr>
      </p:pic>
      <p:pic>
        <p:nvPicPr>
          <p:cNvPr id="100" name="Image 9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0" t="30" r="20076" b="-30"/>
          <a:stretch/>
        </p:blipFill>
        <p:spPr>
          <a:xfrm>
            <a:off x="5662258" y="1727385"/>
            <a:ext cx="783765" cy="720953"/>
          </a:xfrm>
          <a:prstGeom prst="rect">
            <a:avLst/>
          </a:prstGeom>
        </p:spPr>
      </p:pic>
      <p:sp>
        <p:nvSpPr>
          <p:cNvPr id="101" name="Rectangle à coins arrondis 100"/>
          <p:cNvSpPr/>
          <p:nvPr/>
        </p:nvSpPr>
        <p:spPr>
          <a:xfrm>
            <a:off x="282842" y="4870775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O</a:t>
            </a:r>
          </a:p>
        </p:txBody>
      </p:sp>
      <p:sp>
        <p:nvSpPr>
          <p:cNvPr id="102" name="Rectangle à coins arrondis 101"/>
          <p:cNvSpPr/>
          <p:nvPr/>
        </p:nvSpPr>
        <p:spPr>
          <a:xfrm>
            <a:off x="1362962" y="4870775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sp>
        <p:nvSpPr>
          <p:cNvPr id="103" name="Rectangle à coins arrondis 102"/>
          <p:cNvSpPr/>
          <p:nvPr/>
        </p:nvSpPr>
        <p:spPr>
          <a:xfrm>
            <a:off x="2443082" y="4870775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I</a:t>
            </a:r>
          </a:p>
        </p:txBody>
      </p:sp>
      <p:sp>
        <p:nvSpPr>
          <p:cNvPr id="104" name="Rectangle à coins arrondis 103"/>
          <p:cNvSpPr/>
          <p:nvPr/>
        </p:nvSpPr>
        <p:spPr>
          <a:xfrm>
            <a:off x="3523202" y="4852557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pic>
        <p:nvPicPr>
          <p:cNvPr id="105" name="Image 10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733" y="631042"/>
            <a:ext cx="898842" cy="898842"/>
          </a:xfrm>
          <a:prstGeom prst="rect">
            <a:avLst/>
          </a:prstGeom>
        </p:spPr>
      </p:pic>
      <p:sp>
        <p:nvSpPr>
          <p:cNvPr id="36" name="ZoneTexte 35"/>
          <p:cNvSpPr txBox="1"/>
          <p:nvPr/>
        </p:nvSpPr>
        <p:spPr>
          <a:xfrm>
            <a:off x="812191" y="5863868"/>
            <a:ext cx="76467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solidFill>
                  <a:schemeClr val="bg1"/>
                </a:solidFill>
              </a:rPr>
              <a:t>Ecris-le mot manquant sur l’ardoise.</a:t>
            </a:r>
          </a:p>
        </p:txBody>
      </p:sp>
    </p:spTree>
    <p:extLst>
      <p:ext uri="{BB962C8B-B14F-4D97-AF65-F5344CB8AC3E}">
        <p14:creationId xmlns:p14="http://schemas.microsoft.com/office/powerpoint/2010/main" val="82168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1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12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1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1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12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12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96" grpId="0" animBg="1"/>
      <p:bldP spid="97" grpId="0" animBg="1"/>
      <p:bldP spid="98" grpId="0" animBg="1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Combiner des lettres pour former des mots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Vers le principe orthographique</a:t>
            </a:r>
          </a:p>
        </p:txBody>
      </p:sp>
      <p:sp>
        <p:nvSpPr>
          <p:cNvPr id="5" name="Bouton d'action : Fin 4">
            <a:hlinkClick r:id="" action="ppaction://noaction" highlightClick="1"/>
          </p:cNvPr>
          <p:cNvSpPr/>
          <p:nvPr/>
        </p:nvSpPr>
        <p:spPr>
          <a:xfrm>
            <a:off x="8172400" y="5768680"/>
            <a:ext cx="540060" cy="540060"/>
          </a:xfrm>
          <a:prstGeom prst="actionButtonEn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75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outon d’action : Suivant 15">
            <a:hlinkClick r:id="" action="ppaction://noaction" highlightClick="1"/>
          </p:cNvPr>
          <p:cNvSpPr/>
          <p:nvPr/>
        </p:nvSpPr>
        <p:spPr>
          <a:xfrm>
            <a:off x="4074542" y="4387369"/>
            <a:ext cx="788040" cy="6978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943" y="3201726"/>
            <a:ext cx="3223300" cy="32233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047656" y="596198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Mets les lettres dans l’ordre pour écrire le mot qui correspond à l’image.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907704" y="2024844"/>
            <a:ext cx="136815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491880" y="2024844"/>
            <a:ext cx="136815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6660232" y="1988840"/>
            <a:ext cx="136815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5076056" y="2024844"/>
            <a:ext cx="136815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O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41" y="696707"/>
            <a:ext cx="942033" cy="753087"/>
          </a:xfrm>
          <a:prstGeom prst="rect">
            <a:avLst/>
          </a:prstGeom>
        </p:spPr>
      </p:pic>
      <p:sp>
        <p:nvSpPr>
          <p:cNvPr id="10" name="Bouton d'action : Fin 9">
            <a:hlinkClick r:id="" action="ppaction://noaction" highlightClick="1"/>
          </p:cNvPr>
          <p:cNvSpPr/>
          <p:nvPr/>
        </p:nvSpPr>
        <p:spPr>
          <a:xfrm>
            <a:off x="819383" y="2402886"/>
            <a:ext cx="540060" cy="540060"/>
          </a:xfrm>
          <a:prstGeom prst="actionButtonEn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Bouton d'action : Fin 11">
            <a:hlinkClick r:id="" action="ppaction://noaction" highlightClick="1"/>
          </p:cNvPr>
          <p:cNvSpPr/>
          <p:nvPr/>
        </p:nvSpPr>
        <p:spPr>
          <a:xfrm>
            <a:off x="8172400" y="5884966"/>
            <a:ext cx="540060" cy="540060"/>
          </a:xfrm>
          <a:prstGeom prst="actionButtonEn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5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" grpId="0" animBg="1"/>
      <p:bldP spid="6" grpId="0" animBg="1"/>
      <p:bldP spid="7" grpId="0" animBg="1"/>
      <p:bldP spid="8" grpId="0" animBg="1"/>
      <p:bldP spid="10" grpId="0" animBg="1"/>
      <p:bldP spid="10" grpId="1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3757828" y="908720"/>
            <a:ext cx="136815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5292080" y="908720"/>
            <a:ext cx="136815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O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692401" y="908720"/>
            <a:ext cx="136815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240124" y="908720"/>
            <a:ext cx="136815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3779912" y="2564661"/>
            <a:ext cx="1368152" cy="129614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+?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870729"/>
            <a:ext cx="1368152" cy="1368152"/>
          </a:xfrm>
          <a:prstGeom prst="rect">
            <a:avLst/>
          </a:prstGeom>
        </p:spPr>
      </p:pic>
      <p:sp>
        <p:nvSpPr>
          <p:cNvPr id="11" name="Bouton d'action : Fin 10">
            <a:hlinkClick r:id="" action="ppaction://noaction" highlightClick="1"/>
          </p:cNvPr>
          <p:cNvSpPr/>
          <p:nvPr/>
        </p:nvSpPr>
        <p:spPr>
          <a:xfrm>
            <a:off x="8172400" y="5877272"/>
            <a:ext cx="540060" cy="540060"/>
          </a:xfrm>
          <a:prstGeom prst="actionButtonEn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Bouton d’action : Suivant 2">
            <a:hlinkClick r:id="" action="ppaction://noaction" highlightClick="1"/>
          </p:cNvPr>
          <p:cNvSpPr/>
          <p:nvPr/>
        </p:nvSpPr>
        <p:spPr>
          <a:xfrm>
            <a:off x="3923928" y="4578037"/>
            <a:ext cx="864096" cy="8640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9" r="11570"/>
          <a:stretch/>
        </p:blipFill>
        <p:spPr>
          <a:xfrm>
            <a:off x="3034870" y="4015561"/>
            <a:ext cx="2858236" cy="2293179"/>
          </a:xfrm>
          <a:prstGeom prst="rect">
            <a:avLst/>
          </a:prstGeom>
        </p:spPr>
      </p:pic>
      <p:pic>
        <p:nvPicPr>
          <p:cNvPr id="14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54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3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9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6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1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outon d'action : Fin 18">
            <a:hlinkClick r:id="" action="ppaction://noaction" highlightClick="1"/>
          </p:cNvPr>
          <p:cNvSpPr/>
          <p:nvPr/>
        </p:nvSpPr>
        <p:spPr>
          <a:xfrm>
            <a:off x="1412817" y="5301208"/>
            <a:ext cx="540060" cy="540060"/>
          </a:xfrm>
          <a:prstGeom prst="actionButtonEn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724233"/>
            <a:ext cx="3001702" cy="3001702"/>
          </a:xfrm>
          <a:prstGeom prst="rect">
            <a:avLst/>
          </a:prstGeom>
        </p:spPr>
      </p:pic>
      <p:sp>
        <p:nvSpPr>
          <p:cNvPr id="5" name="Rectangle à coins arrondis 4"/>
          <p:cNvSpPr/>
          <p:nvPr/>
        </p:nvSpPr>
        <p:spPr>
          <a:xfrm>
            <a:off x="2282039" y="720362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362159" y="720362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O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79512" y="720361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246307" y="720362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641" y="720362"/>
            <a:ext cx="898842" cy="898842"/>
          </a:xfrm>
          <a:prstGeom prst="rect">
            <a:avLst/>
          </a:prstGeom>
        </p:spPr>
      </p:pic>
      <p:sp>
        <p:nvSpPr>
          <p:cNvPr id="12" name="Rectangle à coins arrondis 11"/>
          <p:cNvSpPr/>
          <p:nvPr/>
        </p:nvSpPr>
        <p:spPr>
          <a:xfrm>
            <a:off x="3630188" y="3356992"/>
            <a:ext cx="1368152" cy="129614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+?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4613091" y="1751248"/>
            <a:ext cx="136815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6084168" y="1751248"/>
            <a:ext cx="136815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179512" y="1738061"/>
            <a:ext cx="136815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O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1682847" y="1747006"/>
            <a:ext cx="136815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3171169" y="1751248"/>
            <a:ext cx="136815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I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29437" y="6201018"/>
            <a:ext cx="10182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/>
              <a:t>http://lps13.free.fr/</a:t>
            </a: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0" t="30" r="20076" b="-30"/>
          <a:stretch/>
        </p:blipFill>
        <p:spPr>
          <a:xfrm>
            <a:off x="7524328" y="1605486"/>
            <a:ext cx="1567530" cy="1441906"/>
          </a:xfrm>
          <a:prstGeom prst="rect">
            <a:avLst/>
          </a:prstGeom>
        </p:spPr>
      </p:pic>
      <p:sp>
        <p:nvSpPr>
          <p:cNvPr id="21" name="Bouton d'action : Fin 20">
            <a:hlinkClick r:id="" action="ppaction://noaction" highlightClick="1"/>
          </p:cNvPr>
          <p:cNvSpPr/>
          <p:nvPr/>
        </p:nvSpPr>
        <p:spPr>
          <a:xfrm>
            <a:off x="8172400" y="5886892"/>
            <a:ext cx="540060" cy="540060"/>
          </a:xfrm>
          <a:prstGeom prst="actionButtonEn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70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7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2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7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2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7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2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45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Bouton d'action : Fin 30">
            <a:hlinkClick r:id="" action="ppaction://noaction" highlightClick="1"/>
          </p:cNvPr>
          <p:cNvSpPr/>
          <p:nvPr/>
        </p:nvSpPr>
        <p:spPr>
          <a:xfrm>
            <a:off x="3966437" y="4797152"/>
            <a:ext cx="540060" cy="540060"/>
          </a:xfrm>
          <a:prstGeom prst="actionButtonEn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852" y="3813785"/>
            <a:ext cx="2741290" cy="2741290"/>
          </a:xfrm>
          <a:prstGeom prst="rect">
            <a:avLst/>
          </a:prstGeom>
        </p:spPr>
      </p:pic>
      <p:cxnSp>
        <p:nvCxnSpPr>
          <p:cNvPr id="9" name="Connecteur droit avec flèche 8"/>
          <p:cNvCxnSpPr/>
          <p:nvPr/>
        </p:nvCxnSpPr>
        <p:spPr>
          <a:xfrm flipH="1">
            <a:off x="4572000" y="4437112"/>
            <a:ext cx="776659" cy="63007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à coins arrondis 4"/>
          <p:cNvSpPr/>
          <p:nvPr/>
        </p:nvSpPr>
        <p:spPr>
          <a:xfrm>
            <a:off x="2210031" y="791613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90151" y="791613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O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07504" y="791612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174299" y="791613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07503" y="2829031"/>
            <a:ext cx="1152129" cy="113135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3362260" y="1836400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V</a:t>
            </a:r>
            <a:endParaRPr lang="fr-FR" sz="96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4427984" y="1822499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E</a:t>
            </a:r>
            <a:endParaRPr lang="fr-FR" sz="9600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107504" y="1809312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O</a:t>
            </a:r>
            <a:endParaRPr lang="fr-FR" sz="96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1187624" y="1822499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L</a:t>
            </a:r>
            <a:endParaRPr lang="fr-FR" sz="9600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2267744" y="1836400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I</a:t>
            </a:r>
            <a:endParaRPr lang="fr-FR" sz="96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852936"/>
            <a:ext cx="1152128" cy="1224136"/>
          </a:xfrm>
          <a:prstGeom prst="rect">
            <a:avLst/>
          </a:prstGeom>
        </p:spPr>
      </p:pic>
      <p:sp>
        <p:nvSpPr>
          <p:cNvPr id="20" name="Rectangle à coins arrondis 19"/>
          <p:cNvSpPr/>
          <p:nvPr/>
        </p:nvSpPr>
        <p:spPr>
          <a:xfrm>
            <a:off x="1331640" y="2829031"/>
            <a:ext cx="1152129" cy="113135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I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2555776" y="2829031"/>
            <a:ext cx="1152129" cy="113135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O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3779912" y="2829031"/>
            <a:ext cx="1152129" cy="113135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1483460" y="4437112"/>
            <a:ext cx="1368152" cy="129614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-?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496365" y="6350411"/>
            <a:ext cx="598025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" dirty="0"/>
              <a:t>http://lps13.free.fr/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5004048" y="2810813"/>
            <a:ext cx="1152129" cy="113135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6228183" y="2780928"/>
            <a:ext cx="1152129" cy="113135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T</a:t>
            </a:r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0" t="30" r="20076" b="-30"/>
          <a:stretch/>
        </p:blipFill>
        <p:spPr>
          <a:xfrm>
            <a:off x="5538946" y="1861647"/>
            <a:ext cx="833254" cy="766476"/>
          </a:xfrm>
          <a:prstGeom prst="rect">
            <a:avLst/>
          </a:prstGeom>
        </p:spPr>
      </p:pic>
      <p:sp>
        <p:nvSpPr>
          <p:cNvPr id="32" name="Bouton d'action : Fin 31">
            <a:hlinkClick r:id="" action="ppaction://noaction" highlightClick="1"/>
          </p:cNvPr>
          <p:cNvSpPr/>
          <p:nvPr/>
        </p:nvSpPr>
        <p:spPr>
          <a:xfrm>
            <a:off x="8172400" y="5877272"/>
            <a:ext cx="540060" cy="540060"/>
          </a:xfrm>
          <a:prstGeom prst="actionButtonEn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641" y="826126"/>
            <a:ext cx="898842" cy="898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61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9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2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75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25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35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1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85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6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35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1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485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85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85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7" grpId="0" animBg="1"/>
      <p:bldP spid="28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Bouton d'action : Fin 36">
            <a:hlinkClick r:id="" action="ppaction://noaction" highlightClick="1"/>
          </p:cNvPr>
          <p:cNvSpPr/>
          <p:nvPr/>
        </p:nvSpPr>
        <p:spPr>
          <a:xfrm>
            <a:off x="3613212" y="5408925"/>
            <a:ext cx="540060" cy="540060"/>
          </a:xfrm>
          <a:prstGeom prst="actionButtonEn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412" y="4806843"/>
            <a:ext cx="3033771" cy="1701756"/>
          </a:xfrm>
          <a:prstGeom prst="rect">
            <a:avLst/>
          </a:prstGeom>
        </p:spPr>
      </p:pic>
      <p:sp>
        <p:nvSpPr>
          <p:cNvPr id="5" name="Rectangle à coins arrondis 4"/>
          <p:cNvSpPr/>
          <p:nvPr/>
        </p:nvSpPr>
        <p:spPr>
          <a:xfrm>
            <a:off x="2210031" y="627458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90151" y="627458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O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07504" y="627457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174299" y="627458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07504" y="2622008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3314679" y="1672245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>
                <a:solidFill>
                  <a:schemeClr val="tx1"/>
                </a:solidFill>
              </a:rPr>
              <a:t>V</a:t>
            </a:r>
            <a:endParaRPr lang="fr-FR" sz="9600" dirty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430145" y="1658344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E</a:t>
            </a:r>
            <a:endParaRPr lang="fr-FR" sz="9600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130946" y="1645157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O</a:t>
            </a:r>
            <a:endParaRPr lang="fr-FR" sz="96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1166636" y="1658344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L</a:t>
            </a:r>
            <a:endParaRPr lang="fr-FR" sz="9600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2263283" y="1672245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I</a:t>
            </a:r>
            <a:endParaRPr lang="fr-FR" sz="96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645913"/>
            <a:ext cx="1008112" cy="1071119"/>
          </a:xfrm>
          <a:prstGeom prst="rect">
            <a:avLst/>
          </a:prstGeom>
        </p:spPr>
      </p:pic>
      <p:sp>
        <p:nvSpPr>
          <p:cNvPr id="20" name="Rectangle à coins arrondis 19"/>
          <p:cNvSpPr/>
          <p:nvPr/>
        </p:nvSpPr>
        <p:spPr>
          <a:xfrm>
            <a:off x="1187624" y="2622008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I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2267744" y="2622008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O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3347864" y="2622008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1007604" y="4980639"/>
            <a:ext cx="1368152" cy="129614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-?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490799" y="6381328"/>
            <a:ext cx="598025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" dirty="0"/>
              <a:t>http://lps13.free.fr/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4427984" y="2603790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5508104" y="2573905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T</a:t>
            </a:r>
          </a:p>
        </p:txBody>
      </p:sp>
      <p:grpSp>
        <p:nvGrpSpPr>
          <p:cNvPr id="11" name="Groupe 10"/>
          <p:cNvGrpSpPr/>
          <p:nvPr/>
        </p:nvGrpSpPr>
        <p:grpSpPr>
          <a:xfrm>
            <a:off x="5563906" y="3770822"/>
            <a:ext cx="1006042" cy="936104"/>
            <a:chOff x="3059500" y="3781524"/>
            <a:chExt cx="2741290" cy="2741290"/>
          </a:xfrm>
        </p:grpSpPr>
        <p:pic>
          <p:nvPicPr>
            <p:cNvPr id="24" name="Image 2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500" y="3781524"/>
              <a:ext cx="2741290" cy="2741290"/>
            </a:xfrm>
            <a:prstGeom prst="rect">
              <a:avLst/>
            </a:prstGeom>
          </p:spPr>
        </p:pic>
        <p:cxnSp>
          <p:nvCxnSpPr>
            <p:cNvPr id="30" name="Connecteur droit avec flèche 29"/>
            <p:cNvCxnSpPr/>
            <p:nvPr/>
          </p:nvCxnSpPr>
          <p:spPr>
            <a:xfrm flipH="1">
              <a:off x="4572000" y="4365104"/>
              <a:ext cx="776659" cy="576064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à coins arrondis 30"/>
          <p:cNvSpPr/>
          <p:nvPr/>
        </p:nvSpPr>
        <p:spPr>
          <a:xfrm>
            <a:off x="138826" y="3735206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32" name="Rectangle à coins arrondis 31"/>
          <p:cNvSpPr/>
          <p:nvPr/>
        </p:nvSpPr>
        <p:spPr>
          <a:xfrm>
            <a:off x="1218946" y="3735206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O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2299066" y="3735206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I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3379186" y="3735206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35" name="Rectangle à coins arrondis 34"/>
          <p:cNvSpPr/>
          <p:nvPr/>
        </p:nvSpPr>
        <p:spPr>
          <a:xfrm>
            <a:off x="4459306" y="3716988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0" t="30" r="20076" b="-30"/>
          <a:stretch/>
        </p:blipFill>
        <p:spPr>
          <a:xfrm>
            <a:off x="5613692" y="1734154"/>
            <a:ext cx="783765" cy="720953"/>
          </a:xfrm>
          <a:prstGeom prst="rect">
            <a:avLst/>
          </a:prstGeom>
        </p:spPr>
      </p:pic>
      <p:sp>
        <p:nvSpPr>
          <p:cNvPr id="38" name="Bouton d'action : Fin 37">
            <a:hlinkClick r:id="" action="ppaction://noaction" highlightClick="1"/>
          </p:cNvPr>
          <p:cNvSpPr/>
          <p:nvPr/>
        </p:nvSpPr>
        <p:spPr>
          <a:xfrm>
            <a:off x="8172400" y="5895441"/>
            <a:ext cx="540060" cy="540060"/>
          </a:xfrm>
          <a:prstGeom prst="actionButtonEn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641" y="620688"/>
            <a:ext cx="898842" cy="898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43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7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5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8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5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3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7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45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2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95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7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45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13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8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755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83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5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98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55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13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208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18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7" grpId="0" animBg="1"/>
      <p:bldP spid="28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2210031" y="627458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90151" y="627458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O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07504" y="627457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174299" y="627458"/>
            <a:ext cx="985756" cy="9091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07504" y="2622008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3314679" y="1672245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>
                <a:solidFill>
                  <a:schemeClr val="tx1"/>
                </a:solidFill>
              </a:rPr>
              <a:t>V</a:t>
            </a:r>
            <a:endParaRPr lang="fr-FR" sz="9600" dirty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430145" y="1658344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E</a:t>
            </a:r>
            <a:endParaRPr lang="fr-FR" sz="9600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130946" y="1645157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O</a:t>
            </a:r>
            <a:endParaRPr lang="fr-FR" sz="96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1166636" y="1658344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L</a:t>
            </a:r>
            <a:endParaRPr lang="fr-FR" sz="9600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2263283" y="1672245"/>
            <a:ext cx="961228" cy="8447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/>
              <a:t>I</a:t>
            </a:r>
            <a:endParaRPr lang="fr-FR" sz="96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645913"/>
            <a:ext cx="1008112" cy="1071119"/>
          </a:xfrm>
          <a:prstGeom prst="rect">
            <a:avLst/>
          </a:prstGeom>
        </p:spPr>
      </p:pic>
      <p:sp>
        <p:nvSpPr>
          <p:cNvPr id="20" name="Rectangle à coins arrondis 19"/>
          <p:cNvSpPr/>
          <p:nvPr/>
        </p:nvSpPr>
        <p:spPr>
          <a:xfrm>
            <a:off x="1187624" y="2622008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I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2267744" y="2622008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O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3347864" y="2622008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490799" y="6381328"/>
            <a:ext cx="598025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" dirty="0"/>
              <a:t>http://lps13.free.fr/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4427984" y="2603790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5508104" y="2573905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T</a:t>
            </a:r>
          </a:p>
        </p:txBody>
      </p:sp>
      <p:grpSp>
        <p:nvGrpSpPr>
          <p:cNvPr id="11" name="Groupe 10"/>
          <p:cNvGrpSpPr/>
          <p:nvPr/>
        </p:nvGrpSpPr>
        <p:grpSpPr>
          <a:xfrm>
            <a:off x="5563906" y="3770822"/>
            <a:ext cx="1006042" cy="936104"/>
            <a:chOff x="3059500" y="3781524"/>
            <a:chExt cx="2741290" cy="2741290"/>
          </a:xfrm>
        </p:grpSpPr>
        <p:pic>
          <p:nvPicPr>
            <p:cNvPr id="24" name="Image 2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500" y="3781524"/>
              <a:ext cx="2741290" cy="2741290"/>
            </a:xfrm>
            <a:prstGeom prst="rect">
              <a:avLst/>
            </a:prstGeom>
          </p:spPr>
        </p:pic>
        <p:cxnSp>
          <p:nvCxnSpPr>
            <p:cNvPr id="30" name="Connecteur droit avec flèche 29"/>
            <p:cNvCxnSpPr/>
            <p:nvPr/>
          </p:nvCxnSpPr>
          <p:spPr>
            <a:xfrm flipH="1">
              <a:off x="4572000" y="4365104"/>
              <a:ext cx="776659" cy="576064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à coins arrondis 30"/>
          <p:cNvSpPr/>
          <p:nvPr/>
        </p:nvSpPr>
        <p:spPr>
          <a:xfrm>
            <a:off x="138826" y="3735206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V</a:t>
            </a:r>
          </a:p>
        </p:txBody>
      </p:sp>
      <p:sp>
        <p:nvSpPr>
          <p:cNvPr id="32" name="Rectangle à coins arrondis 31"/>
          <p:cNvSpPr/>
          <p:nvPr/>
        </p:nvSpPr>
        <p:spPr>
          <a:xfrm>
            <a:off x="1218946" y="3735206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O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2299066" y="3735206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I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3379186" y="3735206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  <p:sp>
        <p:nvSpPr>
          <p:cNvPr id="35" name="Rectangle à coins arrondis 34"/>
          <p:cNvSpPr/>
          <p:nvPr/>
        </p:nvSpPr>
        <p:spPr>
          <a:xfrm>
            <a:off x="4459306" y="3716988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0" t="30" r="20076" b="-30"/>
          <a:stretch/>
        </p:blipFill>
        <p:spPr>
          <a:xfrm>
            <a:off x="5613692" y="1734154"/>
            <a:ext cx="783765" cy="720953"/>
          </a:xfrm>
          <a:prstGeom prst="rect">
            <a:avLst/>
          </a:prstGeom>
        </p:spPr>
      </p:pic>
      <p:sp>
        <p:nvSpPr>
          <p:cNvPr id="38" name="Bouton d'action : Fin 37">
            <a:hlinkClick r:id="" action="ppaction://noaction" highlightClick="1"/>
          </p:cNvPr>
          <p:cNvSpPr/>
          <p:nvPr/>
        </p:nvSpPr>
        <p:spPr>
          <a:xfrm>
            <a:off x="8172400" y="5895441"/>
            <a:ext cx="540060" cy="540060"/>
          </a:xfrm>
          <a:prstGeom prst="actionButtonEn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641" y="620688"/>
            <a:ext cx="898842" cy="898842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386" y="4956620"/>
            <a:ext cx="1517912" cy="851454"/>
          </a:xfrm>
          <a:prstGeom prst="rect">
            <a:avLst/>
          </a:prstGeom>
        </p:spPr>
      </p:pic>
      <p:sp>
        <p:nvSpPr>
          <p:cNvPr id="43" name="Rectangle à coins arrondis 42"/>
          <p:cNvSpPr/>
          <p:nvPr/>
        </p:nvSpPr>
        <p:spPr>
          <a:xfrm>
            <a:off x="158524" y="4887378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O</a:t>
            </a:r>
          </a:p>
        </p:txBody>
      </p:sp>
      <p:sp>
        <p:nvSpPr>
          <p:cNvPr id="44" name="Rectangle à coins arrondis 43"/>
          <p:cNvSpPr/>
          <p:nvPr/>
        </p:nvSpPr>
        <p:spPr>
          <a:xfrm>
            <a:off x="1238644" y="4887378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E</a:t>
            </a:r>
          </a:p>
        </p:txBody>
      </p:sp>
      <p:sp>
        <p:nvSpPr>
          <p:cNvPr id="45" name="Rectangle à coins arrondis 44"/>
          <p:cNvSpPr/>
          <p:nvPr/>
        </p:nvSpPr>
        <p:spPr>
          <a:xfrm>
            <a:off x="2318764" y="4887378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I</a:t>
            </a:r>
          </a:p>
        </p:txBody>
      </p:sp>
      <p:sp>
        <p:nvSpPr>
          <p:cNvPr id="46" name="Rectangle à coins arrondis 45"/>
          <p:cNvSpPr/>
          <p:nvPr/>
        </p:nvSpPr>
        <p:spPr>
          <a:xfrm>
            <a:off x="3398884" y="4869160"/>
            <a:ext cx="1008112" cy="9899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52770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7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5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8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5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3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7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45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2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95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7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45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13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8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755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83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5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98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51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49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7" grpId="0" animBg="1"/>
      <p:bldP spid="28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8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1628800"/>
            <a:ext cx="79172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bg1"/>
                </a:solidFill>
              </a:rPr>
              <a:t>Regarde bien la diapositive suivante.</a:t>
            </a:r>
          </a:p>
          <a:p>
            <a:pPr algn="ctr"/>
            <a:endParaRPr lang="fr-FR" sz="4800" dirty="0"/>
          </a:p>
          <a:p>
            <a:pPr algn="ctr"/>
            <a:r>
              <a:rPr lang="fr-FR" sz="4800" dirty="0">
                <a:solidFill>
                  <a:schemeClr val="bg1"/>
                </a:solidFill>
              </a:rPr>
              <a:t>Un mot va disparaitre.</a:t>
            </a:r>
          </a:p>
        </p:txBody>
      </p:sp>
      <p:sp>
        <p:nvSpPr>
          <p:cNvPr id="3" name="Bouton d'action : Fin 2">
            <a:hlinkClick r:id="" action="ppaction://noaction" highlightClick="1"/>
          </p:cNvPr>
          <p:cNvSpPr/>
          <p:nvPr/>
        </p:nvSpPr>
        <p:spPr>
          <a:xfrm>
            <a:off x="8172400" y="5877272"/>
            <a:ext cx="540060" cy="540060"/>
          </a:xfrm>
          <a:prstGeom prst="actionButtonEn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6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327</Words>
  <Application>Microsoft Office PowerPoint</Application>
  <PresentationFormat>Affichage à l'écran (4:3)</PresentationFormat>
  <Paragraphs>134</Paragraphs>
  <Slides>10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Thème Office</vt:lpstr>
      <vt:lpstr>Activité : mot à mot Matériel nécessaire : </vt:lpstr>
      <vt:lpstr>Combiner des lettres pour former des mots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de RENNES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Combiner des lettres pour former des mots</dc:title>
  <dc:creator>dsden56</dc:creator>
  <cp:lastModifiedBy>camille vanreysselberge</cp:lastModifiedBy>
  <cp:revision>53</cp:revision>
  <dcterms:created xsi:type="dcterms:W3CDTF">2016-09-24T06:22:55Z</dcterms:created>
  <dcterms:modified xsi:type="dcterms:W3CDTF">2022-09-06T20:34:29Z</dcterms:modified>
</cp:coreProperties>
</file>