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04" r:id="rId2"/>
    <p:sldId id="258" r:id="rId3"/>
    <p:sldId id="362" r:id="rId4"/>
    <p:sldId id="386" r:id="rId5"/>
    <p:sldId id="391" r:id="rId6"/>
    <p:sldId id="393" r:id="rId7"/>
    <p:sldId id="390" r:id="rId8"/>
    <p:sldId id="392" r:id="rId9"/>
    <p:sldId id="356" r:id="rId10"/>
    <p:sldId id="394" r:id="rId11"/>
    <p:sldId id="395" r:id="rId12"/>
    <p:sldId id="382" r:id="rId13"/>
    <p:sldId id="407" r:id="rId14"/>
    <p:sldId id="419" r:id="rId15"/>
    <p:sldId id="414" r:id="rId16"/>
    <p:sldId id="260" r:id="rId17"/>
    <p:sldId id="257" r:id="rId18"/>
    <p:sldId id="262" r:id="rId19"/>
    <p:sldId id="409" r:id="rId20"/>
    <p:sldId id="410" r:id="rId21"/>
    <p:sldId id="259" r:id="rId22"/>
    <p:sldId id="411" r:id="rId23"/>
    <p:sldId id="418" r:id="rId24"/>
    <p:sldId id="413" r:id="rId2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38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F87C1F-FC64-4E85-9161-BEF6BDA487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384C194-ADED-4F48-9D59-227331A736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4FF5D99-2338-42BB-B4BF-C2B66DFE5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1985-6648-4063-BDD2-50A7BD6E2171}" type="datetimeFigureOut">
              <a:rPr lang="fr-FR" smtClean="0"/>
              <a:t>24/09/2022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64D759-EBE0-46E8-B967-7B3DC9DD5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8348CC-584E-456B-B624-9E45001A4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5685-680B-41AC-9013-FD80C0A7B0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7867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1F3A8B-5FFD-4230-BD35-73EE1B06D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92E4279-30D8-4AE1-9996-E32D432E05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788E972-ED25-4501-80EE-6D41C7FCB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1985-6648-4063-BDD2-50A7BD6E2171}" type="datetimeFigureOut">
              <a:rPr lang="fr-FR" smtClean="0"/>
              <a:t>24/09/2022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551C49F-9BC9-464D-89D2-AAC05C068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D26B678-1E72-4461-8FD9-C82CA5AC3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5685-680B-41AC-9013-FD80C0A7B0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3298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02A452E-FA3E-4FEE-B49B-D8E6D689E4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A1E728F-785C-46CB-B125-CD49F60418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13BD044-8678-47F8-ADE9-845DEAF26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1985-6648-4063-BDD2-50A7BD6E2171}" type="datetimeFigureOut">
              <a:rPr lang="fr-FR" smtClean="0"/>
              <a:t>24/09/2022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11D72A7-89A6-4DD7-AE47-B5249DE2E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C09966C-E2A3-4B18-81A4-177F79FB0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5685-680B-41AC-9013-FD80C0A7B0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325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2273A8-6CB2-43CE-9A89-C47DB75E5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5F5378D-B01F-4552-8BED-A4B6B20022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CB6CFC8-5AE3-4636-8B6C-25270926A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1985-6648-4063-BDD2-50A7BD6E2171}" type="datetimeFigureOut">
              <a:rPr lang="fr-FR" smtClean="0"/>
              <a:t>24/09/2022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628529C-E823-4A15-9E87-69EDE0500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203E64-1A25-4824-A05F-C986DAA34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5685-680B-41AC-9013-FD80C0A7B0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3265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D06F4D-0C7A-48A0-8EB6-4739F55C3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1CB6FF8-B11F-4694-98BC-4D98616AA5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9C9AE02-E736-4D7A-9E1C-32B5A5906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1985-6648-4063-BDD2-50A7BD6E2171}" type="datetimeFigureOut">
              <a:rPr lang="fr-FR" smtClean="0"/>
              <a:t>24/09/2022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772769-5FDD-47CE-8DF7-6C0A2FF31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BF5C41-7FEB-4676-B1A8-80BF71189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5685-680B-41AC-9013-FD80C0A7B0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7108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FE6FAA-F69D-4602-83AE-CA2AB6A33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2017C1-8BB4-498F-A7DF-A65592405B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0959337-81B1-4A95-AE58-E49D171667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0621A80-478A-4C7D-8C8C-61DFAE9F2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1985-6648-4063-BDD2-50A7BD6E2171}" type="datetimeFigureOut">
              <a:rPr lang="fr-FR" smtClean="0"/>
              <a:t>24/09/2022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1413DC1-95FB-47A6-83DA-1EEAB0033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6E29F95-8303-436D-A5A6-FEDD4A1D7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5685-680B-41AC-9013-FD80C0A7B0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3381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C1FBC8-2A2B-4A7E-9B01-3A769941B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ABD335C-B4CC-49A7-B3C8-C6AC129555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D1A6692-E8AD-4460-8386-8FCE5E7DE8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81B0C41-F393-452D-8537-02BFBA6914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903729E-C094-4DD7-AC8C-4EB8106A8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B57734A-EFBA-4D55-B009-40FF7FA7A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1985-6648-4063-BDD2-50A7BD6E2171}" type="datetimeFigureOut">
              <a:rPr lang="fr-FR" smtClean="0"/>
              <a:t>24/09/2022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D01BED5-09B4-4566-AA9B-895C2C95D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31CB697-90E7-4BBB-9541-B013F6DA8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5685-680B-41AC-9013-FD80C0A7B0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5872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1739B9-7AAA-4A42-8A7E-4B24AA2A8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C82F435-D16F-4626-9EAE-5056E0DFC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1985-6648-4063-BDD2-50A7BD6E2171}" type="datetimeFigureOut">
              <a:rPr lang="fr-FR" smtClean="0"/>
              <a:t>24/09/2022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9DFFE9E-8804-481D-A0EA-11B46D8A3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6CDD8A7-26F2-484F-AAE3-ABEF5064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5685-680B-41AC-9013-FD80C0A7B0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4498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9F04BD5-7105-47EB-8146-685A4DF45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1985-6648-4063-BDD2-50A7BD6E2171}" type="datetimeFigureOut">
              <a:rPr lang="fr-FR" smtClean="0"/>
              <a:t>24/09/2022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52686D5-F036-4ECB-93E5-07774251D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7E54E14-F2E3-4BBF-9A15-63731B527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5685-680B-41AC-9013-FD80C0A7B0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0150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0050E6-86CF-4428-9F6F-6B60D56E3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B65D7E7-E52E-4340-9E87-E788331AE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0B1F6DC-1721-4A14-A29E-9A0EE2580B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DE64D20-4728-46AD-8F0C-67D6355B0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1985-6648-4063-BDD2-50A7BD6E2171}" type="datetimeFigureOut">
              <a:rPr lang="fr-FR" smtClean="0"/>
              <a:t>24/09/2022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E102FC2-E8E0-4E9A-B3EE-9129097DB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645A149-94EE-4D57-8E12-3DFEB845B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5685-680B-41AC-9013-FD80C0A7B0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2300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6BFC48-6528-4BC4-BC50-87EABFBC6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C3A6E36-4BC9-4517-8D2E-053569579B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669A1AC-A78F-4AA8-80AB-D3043EA5F6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49A0C45-EFE1-439F-9433-9CB9F00F5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1985-6648-4063-BDD2-50A7BD6E2171}" type="datetimeFigureOut">
              <a:rPr lang="fr-FR" smtClean="0"/>
              <a:t>24/09/2022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0BFCF1E-698C-48D7-BB7B-3DC5CF789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4948C17-AA6A-4A12-A4D1-738F818F9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5685-680B-41AC-9013-FD80C0A7B0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0918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3FDB767-C152-4955-8C56-7CD4497D7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7D6E0B5-4546-4081-B40C-03FAB8D294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51CBD9-4B02-46BB-B90A-17B353F80D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61985-6648-4063-BDD2-50A7BD6E2171}" type="datetimeFigureOut">
              <a:rPr lang="fr-FR" smtClean="0"/>
              <a:t>24/09/2022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FFF87D4-1D60-433E-AE0C-D08EB9F417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2345E7C-B47F-4108-B163-4A7EE93B26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D5685-680B-41AC-9013-FD80C0A7B0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348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Mathieu.labbouz@ac-rouen.fr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rcom.ac-versailles.fr/" TargetMode="External"/><Relationship Id="rId2" Type="http://schemas.openxmlformats.org/officeDocument/2006/relationships/hyperlink" Target="https://eduscol.education.fr/cid144117/stmg-bac-2021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eseaucerta.org/" TargetMode="External"/><Relationship Id="rId5" Type="http://schemas.openxmlformats.org/officeDocument/2006/relationships/hyperlink" Target="http://crcf.ac-grenoble.fr/" TargetMode="External"/><Relationship Id="rId4" Type="http://schemas.openxmlformats.org/officeDocument/2006/relationships/hyperlink" Target="http://crcm-tl.fr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46213FC3-20A1-4B0A-B534-33334744D8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33969" y="5827639"/>
            <a:ext cx="9345322" cy="736944"/>
          </a:xfrm>
        </p:spPr>
        <p:txBody>
          <a:bodyPr/>
          <a:lstStyle/>
          <a:p>
            <a:r>
              <a:rPr lang="fr-FR" dirty="0"/>
              <a:t>Mercredi 5 octobre 2022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3BB847F-657E-408E-8565-2D1F03BB29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2874786"/>
            <a:ext cx="5411647" cy="2023776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LA CONSTRUCTION D’UNE SEQUENCE</a:t>
            </a:r>
            <a:endParaRPr lang="fr-FR" sz="4400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13C43A1F-DAF1-B349-86DB-B13AF33C66AC}"/>
              </a:ext>
            </a:extLst>
          </p:cNvPr>
          <p:cNvSpPr txBox="1">
            <a:spLocks/>
          </p:cNvSpPr>
          <p:nvPr/>
        </p:nvSpPr>
        <p:spPr>
          <a:xfrm>
            <a:off x="3804355" y="418223"/>
            <a:ext cx="7787458" cy="1387904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fr-FR" sz="3600" b="1" dirty="0">
                <a:solidFill>
                  <a:schemeClr val="tx1"/>
                </a:solidFill>
              </a:rPr>
              <a:t>Formation des enseignants contractuels</a:t>
            </a:r>
          </a:p>
        </p:txBody>
      </p:sp>
      <p:pic>
        <p:nvPicPr>
          <p:cNvPr id="1026" name="Picture 2" descr="Un MOOC pour construire son cours à distance - HES-SO Valais-Wallis">
            <a:extLst>
              <a:ext uri="{FF2B5EF4-FFF2-40B4-BE49-F238E27FC236}">
                <a16:creationId xmlns:a16="http://schemas.microsoft.com/office/drawing/2014/main" id="{A83C98D6-3E49-F94B-8CB9-51E82F68A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912" y="3104957"/>
            <a:ext cx="4139749" cy="275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ADBF372-D1A8-EB40-B9E2-4611122A7B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00" y="295412"/>
            <a:ext cx="2088687" cy="151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105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1595E6-A658-4538-A836-CABCD060F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555" y="342245"/>
            <a:ext cx="11379200" cy="758952"/>
          </a:xfrm>
        </p:spPr>
        <p:txBody>
          <a:bodyPr>
            <a:normAutofit fontScale="90000"/>
          </a:bodyPr>
          <a:lstStyle/>
          <a:p>
            <a:r>
              <a:rPr lang="fr-FR" dirty="0"/>
              <a:t>L’enseignement du Management, des Sciences de Gestion et Numérique (2)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F6045C3-8C95-5B4B-9B2A-B88CF51AF22A}"/>
              </a:ext>
            </a:extLst>
          </p:cNvPr>
          <p:cNvSpPr txBox="1"/>
          <p:nvPr/>
        </p:nvSpPr>
        <p:spPr>
          <a:xfrm>
            <a:off x="488244" y="1451054"/>
            <a:ext cx="1121551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/>
              <a:t>Les transformations numériques, au cœur de l’enseignement des sciences de gestion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fr-FR" sz="2400" dirty="0"/>
              <a:t>Les transformations numériques (IA, automatisation, robotique,…)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fr-FR" sz="2400" dirty="0"/>
              <a:t>Les pratiques pédagogiques liées (jeux sérieux, PGI, ENT, tableur,…)</a:t>
            </a:r>
          </a:p>
          <a:p>
            <a:pPr marL="800100" lvl="1" indent="-342900">
              <a:buFont typeface="Wingdings" pitchFamily="2" charset="2"/>
              <a:buChar char="Ø"/>
            </a:pPr>
            <a:endParaRPr lang="fr-FR" sz="2400" dirty="0"/>
          </a:p>
          <a:p>
            <a:endParaRPr lang="fr-F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5277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B2044A-582F-A942-A548-4012EFD16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311515"/>
            <a:ext cx="11379200" cy="758952"/>
          </a:xfrm>
        </p:spPr>
        <p:txBody>
          <a:bodyPr>
            <a:normAutofit fontScale="90000"/>
          </a:bodyPr>
          <a:lstStyle/>
          <a:p>
            <a:r>
              <a:rPr lang="fr-FR" dirty="0"/>
              <a:t>L’enseignement du Management, des Sciences de Gestion et Numérique (3)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86FC0F2A-77DE-AD4E-9AE6-31FEF95DD782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752291" y="1335510"/>
            <a:ext cx="8687417" cy="506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676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ésultat de recherche d'images pour &quot;point interrogation&quot;">
            <a:extLst>
              <a:ext uri="{FF2B5EF4-FFF2-40B4-BE49-F238E27FC236}">
                <a16:creationId xmlns:a16="http://schemas.microsoft.com/office/drawing/2014/main" id="{F2C19902-1FCB-7144-99AA-B023D143D904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908" y="1951443"/>
            <a:ext cx="3763971" cy="376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2D53B810-F3BA-A346-82EB-FFD86E31A628}"/>
              </a:ext>
            </a:extLst>
          </p:cNvPr>
          <p:cNvSpPr txBox="1"/>
          <p:nvPr/>
        </p:nvSpPr>
        <p:spPr>
          <a:xfrm>
            <a:off x="6325459" y="2487865"/>
            <a:ext cx="57189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hlinkClick r:id="rId3"/>
              </a:rPr>
              <a:t>Mathieu.labbouz@ac-normandie.fr</a:t>
            </a:r>
            <a:endParaRPr lang="fr-FR" sz="3200" dirty="0"/>
          </a:p>
          <a:p>
            <a:endParaRPr lang="fr-FR" sz="3200" dirty="0"/>
          </a:p>
          <a:p>
            <a:r>
              <a:rPr lang="fr-FR" sz="3200" dirty="0"/>
              <a:t>07 85 93 14 90</a:t>
            </a:r>
          </a:p>
        </p:txBody>
      </p:sp>
    </p:spTree>
    <p:extLst>
      <p:ext uri="{BB962C8B-B14F-4D97-AF65-F5344CB8AC3E}">
        <p14:creationId xmlns:p14="http://schemas.microsoft.com/office/powerpoint/2010/main" val="3943268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Pédagogie et didactique</a:t>
            </a:r>
          </a:p>
        </p:txBody>
      </p:sp>
      <p:sp>
        <p:nvSpPr>
          <p:cNvPr id="8195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498116" cy="510235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2200" b="1" dirty="0"/>
              <a:t>Pédagogie</a:t>
            </a:r>
            <a:r>
              <a:rPr lang="fr-FR" sz="2200" dirty="0"/>
              <a:t> : mise en œuvre de la transmission des savoirs, savoir-faire, savoir-être.</a:t>
            </a:r>
          </a:p>
          <a:p>
            <a:pPr marL="0" indent="0">
              <a:buNone/>
            </a:pPr>
            <a:endParaRPr lang="fr-FR" sz="22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2200" b="1" dirty="0"/>
              <a:t>Didactique</a:t>
            </a:r>
            <a:r>
              <a:rPr lang="fr-FR" sz="2200" dirty="0"/>
              <a:t> : passage des savoirs savants aux savoirs enseignables.</a:t>
            </a:r>
          </a:p>
          <a:p>
            <a:pPr marL="0" indent="0">
              <a:buNone/>
            </a:pPr>
            <a:endParaRPr lang="fr-FR" sz="2200" dirty="0"/>
          </a:p>
          <a:p>
            <a:pPr marL="0" indent="0">
              <a:buNone/>
            </a:pPr>
            <a:r>
              <a:rPr lang="fr-FR" sz="2200" u="sng" dirty="0"/>
              <a:t>En résumé:</a:t>
            </a:r>
            <a:endParaRPr lang="fr-FR" sz="2200" dirty="0"/>
          </a:p>
          <a:p>
            <a:pPr marL="0" indent="0">
              <a:buNone/>
            </a:pPr>
            <a:r>
              <a:rPr lang="fr-FR" sz="2200" dirty="0"/>
              <a:t>La pédagogie porte sur les relations entre l’enseignant et les élèves, et entre ces derniers eux-mêmes.</a:t>
            </a:r>
          </a:p>
          <a:p>
            <a:pPr marL="0" indent="0" eaLnBrk="1" hangingPunct="1">
              <a:buNone/>
            </a:pPr>
            <a:r>
              <a:rPr lang="fr-FR" sz="2200" dirty="0"/>
              <a:t>L’élève doit savoir à tout moment ce qu’il a à faire: qu’est-ce qu’on fait, avec quoi et dans quel but ?</a:t>
            </a:r>
          </a:p>
          <a:p>
            <a:pPr marL="0" indent="0">
              <a:buNone/>
            </a:pPr>
            <a:r>
              <a:rPr lang="fr-FR" sz="2200" dirty="0"/>
              <a:t>	- Quelle activité ?</a:t>
            </a:r>
          </a:p>
          <a:p>
            <a:pPr marL="0" indent="0">
              <a:buNone/>
            </a:pPr>
            <a:r>
              <a:rPr lang="fr-FR" sz="2200" dirty="0"/>
              <a:t>	- Avec quel support ? </a:t>
            </a:r>
          </a:p>
          <a:p>
            <a:pPr marL="0" indent="0">
              <a:buNone/>
            </a:pPr>
            <a:r>
              <a:rPr lang="fr-FR" sz="2200" dirty="0"/>
              <a:t>La didactique porte sur l’enseignement d’un contenu, d’une discipline.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7657F0-1D1F-4857-B5C5-D62DD3D8A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contenu d’une séquence pédagogique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31E7A0-55A2-4416-A432-9287BF86DEE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Fiche pédagogique</a:t>
            </a:r>
          </a:p>
          <a:p>
            <a:endParaRPr lang="fr-FR" dirty="0"/>
          </a:p>
          <a:p>
            <a:r>
              <a:rPr lang="fr-FR" dirty="0"/>
              <a:t>Synthèse professeur (scientifique)</a:t>
            </a:r>
          </a:p>
          <a:p>
            <a:endParaRPr lang="fr-FR" dirty="0"/>
          </a:p>
          <a:p>
            <a:r>
              <a:rPr lang="fr-FR" dirty="0"/>
              <a:t>Synthèse élève</a:t>
            </a:r>
          </a:p>
          <a:p>
            <a:endParaRPr lang="fr-FR" dirty="0"/>
          </a:p>
          <a:p>
            <a:r>
              <a:rPr lang="fr-FR" dirty="0"/>
              <a:t>Dossier professeur / élève</a:t>
            </a:r>
          </a:p>
          <a:p>
            <a:endParaRPr lang="fr-FR" dirty="0"/>
          </a:p>
          <a:p>
            <a:r>
              <a:rPr lang="fr-FR" dirty="0"/>
              <a:t>Evaluation</a:t>
            </a:r>
          </a:p>
          <a:p>
            <a:endParaRPr lang="fr-FR" dirty="0"/>
          </a:p>
        </p:txBody>
      </p:sp>
      <p:pic>
        <p:nvPicPr>
          <p:cNvPr id="4098" name="Picture 2" descr="Les élèves de BTS et classes préparatoires vont-ils retourner en cours le  11 mai? - Le Figaro Etudiant">
            <a:extLst>
              <a:ext uri="{FF2B5EF4-FFF2-40B4-BE49-F238E27FC236}">
                <a16:creationId xmlns:a16="http://schemas.microsoft.com/office/drawing/2014/main" id="{FC1658EC-A1B6-43DA-BCF9-B133F3FF3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616" y="2216277"/>
            <a:ext cx="5534908" cy="311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140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4F2B79-D68D-4642-8BA4-E0FB43A19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fiche pédagogique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B426CAC-E858-4DE9-94C1-499FBB9E29E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2194560" lvl="8" indent="0">
              <a:buNone/>
            </a:pPr>
            <a:r>
              <a:rPr lang="fr-FR" dirty="0"/>
              <a:t>				                                      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8F5487F-E98C-4D82-B88B-5AC592512E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47" t="8973" r="15156" b="6020"/>
          <a:stretch/>
        </p:blipFill>
        <p:spPr>
          <a:xfrm>
            <a:off x="742046" y="1554456"/>
            <a:ext cx="6575407" cy="47046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28C2530-5816-436B-B2A6-5451F8B56DAD}"/>
              </a:ext>
            </a:extLst>
          </p:cNvPr>
          <p:cNvSpPr txBox="1"/>
          <p:nvPr/>
        </p:nvSpPr>
        <p:spPr>
          <a:xfrm>
            <a:off x="7871309" y="2781996"/>
            <a:ext cx="357864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La didactisation commence par la création de cette fiche !</a:t>
            </a:r>
          </a:p>
        </p:txBody>
      </p:sp>
    </p:spTree>
    <p:extLst>
      <p:ext uri="{BB962C8B-B14F-4D97-AF65-F5344CB8AC3E}">
        <p14:creationId xmlns:p14="http://schemas.microsoft.com/office/powerpoint/2010/main" val="3476273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La construction du dossier ressources activités</a:t>
            </a:r>
          </a:p>
        </p:txBody>
      </p:sp>
      <p:sp>
        <p:nvSpPr>
          <p:cNvPr id="10243" name="Espace réservé du contenu 2"/>
          <p:cNvSpPr>
            <a:spLocks noGrp="1"/>
          </p:cNvSpPr>
          <p:nvPr>
            <p:ph idx="1"/>
          </p:nvPr>
        </p:nvSpPr>
        <p:spPr>
          <a:xfrm>
            <a:off x="402336" y="1616765"/>
            <a:ext cx="11272829" cy="4717774"/>
          </a:xfrm>
        </p:spPr>
        <p:txBody>
          <a:bodyPr>
            <a:normAutofit fontScale="70000" lnSpcReduction="20000"/>
          </a:bodyPr>
          <a:lstStyle/>
          <a:p>
            <a:pPr marL="0" indent="0" eaLnBrk="1" hangingPunct="1">
              <a:buNone/>
            </a:pPr>
            <a:r>
              <a:rPr lang="fr-FR" sz="3600" dirty="0"/>
              <a:t>Le choix des documents -&gt; sources</a:t>
            </a:r>
            <a:endParaRPr lang="fr-FR" sz="2800" dirty="0"/>
          </a:p>
          <a:p>
            <a:pPr eaLnBrk="1" hangingPunct="1">
              <a:buFont typeface="Wingdings" panose="05000000000000000000" pitchFamily="2" charset="2"/>
              <a:buChar char="Ø"/>
            </a:pPr>
            <a:endParaRPr lang="fr-FR" sz="28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fr-FR" sz="2800" dirty="0"/>
              <a:t>Authentiques : documents produits par les organisations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fr-FR" sz="28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fr-FR" sz="2800" dirty="0"/>
              <a:t>Presse, généraliste et spécialisée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fr-FR" sz="28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fr-FR" sz="2800" dirty="0"/>
              <a:t>Internet, sites académiques et nationaux de l’économie et gestion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fr-FR" sz="28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fr-FR" sz="2800" dirty="0"/>
              <a:t>Didactisées : manuels scolaires, vidéo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fr-FR" sz="28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fr-FR" sz="2800" dirty="0"/>
              <a:t>Visites d’entreprises, intervention de professionnels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fr-FR" sz="28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fr-FR" sz="2800" dirty="0"/>
              <a:t>Expérience des élèves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didactisation des documents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On n’enseigne jamais un savoir savant, tiré d’une revue scientifique</a:t>
            </a:r>
          </a:p>
          <a:p>
            <a:pPr marL="0" indent="0">
              <a:buNone/>
            </a:pPr>
            <a:endParaRPr lang="fr-FR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On utilise des supports déjà plus ou moins didactisés</a:t>
            </a:r>
          </a:p>
          <a:p>
            <a:pPr marL="274320" lvl="1" indent="0">
              <a:buNone/>
            </a:pPr>
            <a:r>
              <a:rPr lang="fr-FR" dirty="0">
                <a:solidFill>
                  <a:schemeClr val="tx1"/>
                </a:solidFill>
              </a:rPr>
              <a:t>- Les traités (le Mercator…)</a:t>
            </a:r>
          </a:p>
          <a:p>
            <a:pPr marL="274320" lvl="1" indent="0">
              <a:buNone/>
            </a:pPr>
            <a:r>
              <a:rPr lang="fr-FR" dirty="0">
                <a:solidFill>
                  <a:schemeClr val="tx1"/>
                </a:solidFill>
              </a:rPr>
              <a:t>- Les revues de vulgarisation (« Alternatives économiques…)</a:t>
            </a:r>
          </a:p>
          <a:p>
            <a:pPr marL="274320" lvl="1" indent="0">
              <a:buNone/>
            </a:pPr>
            <a:r>
              <a:rPr lang="fr-FR" dirty="0">
                <a:solidFill>
                  <a:schemeClr val="tx1"/>
                </a:solidFill>
              </a:rPr>
              <a:t>- Les vidéos (Dessine moi l’éco…)</a:t>
            </a:r>
          </a:p>
          <a:p>
            <a:pPr marL="274320" lvl="1" indent="0">
              <a:buNone/>
            </a:pPr>
            <a:r>
              <a:rPr lang="fr-FR" dirty="0">
                <a:solidFill>
                  <a:schemeClr val="tx1"/>
                </a:solidFill>
              </a:rPr>
              <a:t>- Les manuels</a:t>
            </a:r>
          </a:p>
          <a:p>
            <a:pPr marL="274320" lvl="1" indent="0">
              <a:buNone/>
            </a:pPr>
            <a:endParaRPr lang="fr-FR" sz="2800" dirty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r>
              <a:rPr lang="fr-FR" sz="2800" i="1" dirty="0">
                <a:solidFill>
                  <a:schemeClr val="tx1"/>
                </a:solidFill>
              </a:rPr>
              <a:t>On adapte toujours le support aux élèves !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377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6400" y="132521"/>
            <a:ext cx="11379200" cy="715617"/>
          </a:xfrm>
        </p:spPr>
        <p:txBody>
          <a:bodyPr>
            <a:normAutofit/>
          </a:bodyPr>
          <a:lstStyle/>
          <a:p>
            <a:r>
              <a:rPr lang="fr-FR" dirty="0"/>
              <a:t>Les qualités d’un bon document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6400" y="1506582"/>
            <a:ext cx="11573564" cy="4841209"/>
          </a:xfrm>
        </p:spPr>
        <p:txBody>
          <a:bodyPr>
            <a:noAutofit/>
          </a:bodyPr>
          <a:lstStyle/>
          <a:p>
            <a:pPr marL="274320" lvl="1">
              <a:buClr>
                <a:schemeClr val="accent1"/>
              </a:buClr>
              <a:buSzPct val="85000"/>
              <a:buFont typeface="Wingdings" panose="05000000000000000000" pitchFamily="2" charset="2"/>
              <a:buChar char="Ø"/>
            </a:pPr>
            <a:r>
              <a:rPr lang="fr-FR" sz="2700" dirty="0">
                <a:solidFill>
                  <a:schemeClr val="tx1"/>
                </a:solidFill>
              </a:rPr>
              <a:t>Clarté</a:t>
            </a:r>
          </a:p>
          <a:p>
            <a:pPr marL="274320" lvl="1">
              <a:buClr>
                <a:schemeClr val="accent1"/>
              </a:buClr>
              <a:buSzPct val="85000"/>
              <a:buFont typeface="Wingdings" panose="05000000000000000000" pitchFamily="2" charset="2"/>
              <a:buChar char="Ø"/>
            </a:pPr>
            <a:r>
              <a:rPr lang="fr-FR" sz="2700" dirty="0">
                <a:solidFill>
                  <a:schemeClr val="tx1"/>
                </a:solidFill>
              </a:rPr>
              <a:t>Précision</a:t>
            </a:r>
          </a:p>
          <a:p>
            <a:pPr marL="274320" lvl="1">
              <a:buClr>
                <a:schemeClr val="accent1"/>
              </a:buClr>
              <a:buSzPct val="85000"/>
              <a:buFont typeface="Wingdings" panose="05000000000000000000" pitchFamily="2" charset="2"/>
              <a:buChar char="Ø"/>
            </a:pPr>
            <a:r>
              <a:rPr lang="fr-FR" sz="2700" dirty="0">
                <a:solidFill>
                  <a:schemeClr val="tx1"/>
                </a:solidFill>
              </a:rPr>
              <a:t>Concision</a:t>
            </a:r>
          </a:p>
          <a:p>
            <a:pPr marL="274320" lvl="1">
              <a:buClr>
                <a:schemeClr val="accent1"/>
              </a:buClr>
              <a:buSzPct val="85000"/>
              <a:buFont typeface="Wingdings" panose="05000000000000000000" pitchFamily="2" charset="2"/>
              <a:buChar char="Ø"/>
            </a:pPr>
            <a:endParaRPr lang="fr-FR" sz="2700" dirty="0">
              <a:solidFill>
                <a:schemeClr val="tx1"/>
              </a:solidFill>
            </a:endParaRPr>
          </a:p>
          <a:p>
            <a:pPr marL="0" lvl="1" indent="0">
              <a:buClr>
                <a:schemeClr val="accent1"/>
              </a:buClr>
              <a:buSzPct val="85000"/>
              <a:buNone/>
            </a:pPr>
            <a:r>
              <a:rPr lang="fr-FR" sz="2700" u="sng" dirty="0">
                <a:solidFill>
                  <a:schemeClr val="tx1"/>
                </a:solidFill>
              </a:rPr>
              <a:t>Pour l’élève : </a:t>
            </a:r>
          </a:p>
          <a:p>
            <a:pPr marL="274320" lvl="1">
              <a:buClr>
                <a:schemeClr val="accent1"/>
              </a:buClr>
              <a:buSzPct val="85000"/>
              <a:buFont typeface="Wingdings" panose="05000000000000000000" pitchFamily="2" charset="2"/>
              <a:buChar char="Ø"/>
            </a:pPr>
            <a:r>
              <a:rPr lang="fr-FR" sz="2700" dirty="0">
                <a:solidFill>
                  <a:schemeClr val="tx1"/>
                </a:solidFill>
              </a:rPr>
              <a:t>Attractif</a:t>
            </a:r>
          </a:p>
          <a:p>
            <a:pPr marL="0" lvl="1" indent="0">
              <a:buClr>
                <a:schemeClr val="accent1"/>
              </a:buClr>
              <a:buSzPct val="85000"/>
              <a:buNone/>
            </a:pPr>
            <a:r>
              <a:rPr lang="fr-FR" sz="2700" dirty="0">
                <a:solidFill>
                  <a:schemeClr val="tx1"/>
                </a:solidFill>
              </a:rPr>
              <a:t>	- Présente un intérêt pour l’élève</a:t>
            </a:r>
          </a:p>
          <a:p>
            <a:pPr marL="274320" lvl="1">
              <a:buClr>
                <a:schemeClr val="accent1"/>
              </a:buClr>
              <a:buSzPct val="85000"/>
              <a:buFont typeface="Wingdings" panose="05000000000000000000" pitchFamily="2" charset="2"/>
              <a:buChar char="Ø"/>
            </a:pPr>
            <a:r>
              <a:rPr lang="fr-FR" sz="2700" dirty="0">
                <a:solidFill>
                  <a:schemeClr val="tx1"/>
                </a:solidFill>
              </a:rPr>
              <a:t>Constructif</a:t>
            </a:r>
          </a:p>
          <a:p>
            <a:pPr marL="0" lvl="1" indent="0">
              <a:buClr>
                <a:schemeClr val="accent1"/>
              </a:buClr>
              <a:buSzPct val="85000"/>
              <a:buNone/>
            </a:pPr>
            <a:r>
              <a:rPr lang="fr-FR" sz="2700" dirty="0">
                <a:solidFill>
                  <a:schemeClr val="tx1"/>
                </a:solidFill>
              </a:rPr>
              <a:t>	- Aide l’élève à construire ses savoirs</a:t>
            </a:r>
          </a:p>
        </p:txBody>
      </p:sp>
      <p:pic>
        <p:nvPicPr>
          <p:cNvPr id="1026" name="Picture 2" descr="Résultat d’images pour document">
            <a:extLst>
              <a:ext uri="{FF2B5EF4-FFF2-40B4-BE49-F238E27FC236}">
                <a16:creationId xmlns:a16="http://schemas.microsoft.com/office/drawing/2014/main" id="{6509F869-00E1-4FAD-A14A-F1FE79B6D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104" y="1985100"/>
            <a:ext cx="3940243" cy="288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91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connaissance des élèves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2335" y="1646318"/>
            <a:ext cx="11577629" cy="462196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« </a:t>
            </a:r>
            <a:r>
              <a:rPr lang="fr-FR" i="1" dirty="0"/>
              <a:t>Pour enseigner les mathématiques à Paul il faut que je connaisse Paul …et les mathématiques.</a:t>
            </a:r>
            <a:r>
              <a:rPr lang="fr-FR" dirty="0"/>
              <a:t> » John Dewey (1859-1952)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Qui sont mes élèves ?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A quoi s’intéressent-ils ? Que lisent-ils ? Que regardent-ils à la télévision ?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Que font-ils de leur temps en dehors du lycée ?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Quelles sont leurs préconceptions sur la question que je vais traiter ?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Qu’est-ce qui peut les concerner dans la question que je traite aujourd’hui ? </a:t>
            </a:r>
          </a:p>
        </p:txBody>
      </p:sp>
    </p:spTree>
    <p:extLst>
      <p:ext uri="{BB962C8B-B14F-4D97-AF65-F5344CB8AC3E}">
        <p14:creationId xmlns:p14="http://schemas.microsoft.com/office/powerpoint/2010/main" val="356393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1595E6-A658-4538-A836-CABCD060F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Thématiques abordées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90937B8-E598-40B5-8A48-D69255B2D13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02336" y="1527047"/>
            <a:ext cx="5581775" cy="4653833"/>
          </a:xfrm>
        </p:spPr>
        <p:txBody>
          <a:bodyPr>
            <a:normAutofit/>
          </a:bodyPr>
          <a:lstStyle/>
          <a:p>
            <a:r>
              <a:rPr lang="fr-FR" sz="2800" dirty="0"/>
              <a:t>Les programmes</a:t>
            </a:r>
          </a:p>
          <a:p>
            <a:r>
              <a:rPr lang="fr-FR" sz="2800" dirty="0"/>
              <a:t>Eléments didactiques</a:t>
            </a:r>
          </a:p>
          <a:p>
            <a:r>
              <a:rPr lang="fr-FR" sz="2800" dirty="0"/>
              <a:t>La didactisation des documents</a:t>
            </a:r>
          </a:p>
          <a:p>
            <a:r>
              <a:rPr lang="fr-FR" sz="2800" dirty="0"/>
              <a:t>La construction d’une séquence</a:t>
            </a:r>
          </a:p>
        </p:txBody>
      </p:sp>
      <p:pic>
        <p:nvPicPr>
          <p:cNvPr id="2052" name="Picture 4" descr="Résultat de recherche d'images pour &quot;échange&quot;">
            <a:extLst>
              <a:ext uri="{FF2B5EF4-FFF2-40B4-BE49-F238E27FC236}">
                <a16:creationId xmlns:a16="http://schemas.microsoft.com/office/drawing/2014/main" id="{464B0139-517F-CC43-B4CC-14236D98A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936" y="1926059"/>
            <a:ext cx="5328987" cy="351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9745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opérations de didactisation d’un document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2335" y="1537252"/>
            <a:ext cx="11577629" cy="481053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Choisir le bon document 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Réduire le volume du document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Simplifier pour faire ressortir l’essentiel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dirty="0"/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</a:rPr>
              <a:t>	- Couper ou changer certains termes trop techniques</a:t>
            </a: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</a:rPr>
              <a:t>	- Traduire les mots anglo-saxons</a:t>
            </a:r>
          </a:p>
          <a:p>
            <a:pPr marL="0" indent="0">
              <a:buNone/>
            </a:pPr>
            <a:r>
              <a:rPr lang="fr-FR" dirty="0"/>
              <a:t>	- Titrer et sous-titrer</a:t>
            </a:r>
          </a:p>
        </p:txBody>
      </p:sp>
    </p:spTree>
    <p:extLst>
      <p:ext uri="{BB962C8B-B14F-4D97-AF65-F5344CB8AC3E}">
        <p14:creationId xmlns:p14="http://schemas.microsoft.com/office/powerpoint/2010/main" val="225251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Questionner : la méthode POAC</a:t>
            </a:r>
          </a:p>
        </p:txBody>
      </p:sp>
      <p:sp>
        <p:nvSpPr>
          <p:cNvPr id="9219" name="Espace réservé du contenu 2"/>
          <p:cNvSpPr>
            <a:spLocks noGrp="1"/>
          </p:cNvSpPr>
          <p:nvPr>
            <p:ph idx="1"/>
          </p:nvPr>
        </p:nvSpPr>
        <p:spPr>
          <a:xfrm>
            <a:off x="402336" y="1868765"/>
            <a:ext cx="11484864" cy="4439270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fr-FR" sz="2800" dirty="0"/>
              <a:t>Problématiser : poser un problème en préambule afin de donner du sens à la séquence -&gt; fil rouge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fr-FR" sz="28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fr-FR" sz="2800" dirty="0"/>
              <a:t>Observer : une situation, un contexte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fr-FR" sz="28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fr-FR" sz="2800" dirty="0"/>
              <a:t>Analyser :  avec des outils d’analyse propres à la discipline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fr-FR" sz="28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fr-FR" sz="2800" dirty="0"/>
              <a:t>Conceptualiser : formuler les concepts (notions du programme)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 anchor="b">
            <a:normAutofit/>
          </a:bodyPr>
          <a:lstStyle/>
          <a:p>
            <a:r>
              <a:rPr lang="fr-FR" dirty="0"/>
              <a:t>Questionner : la taxonomie de Bloom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2300" dirty="0"/>
              <a:t>Tout texte doit être suivi de questions 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sz="23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2300" dirty="0"/>
              <a:t>Respectant la taxonomie de Bloom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sz="23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2300" dirty="0"/>
              <a:t>Présentant une progression dans la complexité</a:t>
            </a:r>
          </a:p>
          <a:p>
            <a:pPr marL="274320" lvl="1" indent="0">
              <a:buNone/>
            </a:pPr>
            <a:r>
              <a:rPr lang="fr-FR" sz="2300" dirty="0">
                <a:solidFill>
                  <a:schemeClr val="tx1"/>
                </a:solidFill>
              </a:rPr>
              <a:t>- Repérer, identifier, caractériser</a:t>
            </a:r>
          </a:p>
          <a:p>
            <a:pPr marL="274320" lvl="1" indent="0">
              <a:buNone/>
            </a:pPr>
            <a:r>
              <a:rPr lang="fr-FR" sz="2300" dirty="0">
                <a:solidFill>
                  <a:schemeClr val="tx1"/>
                </a:solidFill>
              </a:rPr>
              <a:t>- Analyser, comparer</a:t>
            </a:r>
          </a:p>
          <a:p>
            <a:pPr marL="274320" lvl="1" indent="0">
              <a:buNone/>
            </a:pPr>
            <a:r>
              <a:rPr lang="fr-FR" sz="2300" dirty="0">
                <a:solidFill>
                  <a:schemeClr val="tx1"/>
                </a:solidFill>
              </a:rPr>
              <a:t>- Argumenter, synthétiser </a:t>
            </a:r>
          </a:p>
        </p:txBody>
      </p:sp>
      <p:pic>
        <p:nvPicPr>
          <p:cNvPr id="4" name="Picture 2" descr="Qu&amp;#39;est-ce que la taxonomie de Bloom ? Une définition pour les Profs - Prof  Innovant">
            <a:extLst>
              <a:ext uri="{FF2B5EF4-FFF2-40B4-BE49-F238E27FC236}">
                <a16:creationId xmlns:a16="http://schemas.microsoft.com/office/drawing/2014/main" id="{7A29B7A8-52E6-4ADA-A2A9-0FB9D34D8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0800" y="1847977"/>
            <a:ext cx="5384800" cy="3728974"/>
          </a:xfrm>
          <a:prstGeom prst="rect">
            <a:avLst/>
          </a:prstGeom>
          <a:solidFill>
            <a:srgbClr val="FFFFFF"/>
          </a:solidFill>
          <a:extLst/>
        </p:spPr>
      </p:pic>
    </p:spTree>
    <p:extLst>
      <p:ext uri="{BB962C8B-B14F-4D97-AF65-F5344CB8AC3E}">
        <p14:creationId xmlns:p14="http://schemas.microsoft.com/office/powerpoint/2010/main" val="267510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99D242F1-F48E-4B1A-841D-FDE284EAB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lang="en-US" dirty="0"/>
              <a:t>Progression dans le </a:t>
            </a:r>
            <a:r>
              <a:rPr lang="en-US" dirty="0" err="1"/>
              <a:t>questionnement</a:t>
            </a:r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1B642E7-4F8F-412B-88FE-EB41C1EF0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336" y="2503953"/>
            <a:ext cx="11338560" cy="3810885"/>
          </a:xfrm>
          <a:prstGeom prst="rect">
            <a:avLst/>
          </a:prstGeom>
          <a:noFill/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B493B836-ACB9-4EF2-909E-B7DB05C35A7D}"/>
              </a:ext>
            </a:extLst>
          </p:cNvPr>
          <p:cNvSpPr txBox="1"/>
          <p:nvPr/>
        </p:nvSpPr>
        <p:spPr>
          <a:xfrm>
            <a:off x="402336" y="1802296"/>
            <a:ext cx="6077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Utilisation de verbes directeurs !  </a:t>
            </a:r>
          </a:p>
        </p:txBody>
      </p:sp>
    </p:spTree>
    <p:extLst>
      <p:ext uri="{BB962C8B-B14F-4D97-AF65-F5344CB8AC3E}">
        <p14:creationId xmlns:p14="http://schemas.microsoft.com/office/powerpoint/2010/main" val="36515319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 anchor="b">
            <a:normAutofit/>
          </a:bodyPr>
          <a:lstStyle/>
          <a:p>
            <a:r>
              <a:rPr lang="fr-FR" dirty="0"/>
              <a:t>Mise en œuvre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06401" y="1755913"/>
            <a:ext cx="5384800" cy="4681728"/>
          </a:xfrm>
        </p:spPr>
        <p:txBody>
          <a:bodyPr>
            <a:normAutofit fontScale="85000" lnSpcReduction="20000"/>
          </a:bodyPr>
          <a:lstStyle/>
          <a:p>
            <a:r>
              <a:rPr lang="fr-FR" sz="2300" dirty="0"/>
              <a:t>Choisir un point du programme de première STMG ou terminale STMG (Economie-Droit)</a:t>
            </a:r>
          </a:p>
          <a:p>
            <a:endParaRPr lang="fr-FR" sz="2300" dirty="0"/>
          </a:p>
          <a:p>
            <a:r>
              <a:rPr lang="fr-FR" sz="2300" dirty="0"/>
              <a:t>Réaliser une fiche pédagogique</a:t>
            </a:r>
          </a:p>
          <a:p>
            <a:endParaRPr lang="fr-FR" sz="2300" dirty="0"/>
          </a:p>
          <a:p>
            <a:r>
              <a:rPr lang="fr-FR" sz="2300" dirty="0"/>
              <a:t>Opérer la didactisation de documents (revues, ouvrages, sites internet, manuels) permettant de traiter les notions choisies</a:t>
            </a:r>
          </a:p>
          <a:p>
            <a:endParaRPr lang="fr-FR" sz="2300" dirty="0"/>
          </a:p>
          <a:p>
            <a:r>
              <a:rPr lang="fr-FR" sz="2300" dirty="0"/>
              <a:t>Réaliser le questionnement associé à chaque document</a:t>
            </a:r>
          </a:p>
          <a:p>
            <a:endParaRPr lang="fr-FR" sz="2300" dirty="0"/>
          </a:p>
          <a:p>
            <a:r>
              <a:rPr lang="fr-FR" sz="2300" dirty="0"/>
              <a:t>Indiquer les ressources que vous donnerez aux élèves ainsi que la synthèse proposée (écrite, heuristique)</a:t>
            </a:r>
          </a:p>
        </p:txBody>
      </p:sp>
      <p:pic>
        <p:nvPicPr>
          <p:cNvPr id="5122" name="Picture 2" descr="LeCalibre.com cherche des rédacteurs et vidéastes passionnés">
            <a:extLst>
              <a:ext uri="{FF2B5EF4-FFF2-40B4-BE49-F238E27FC236}">
                <a16:creationId xmlns:a16="http://schemas.microsoft.com/office/drawing/2014/main" id="{01BD779E-0309-407D-9F67-D6533B406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0800" y="2097024"/>
            <a:ext cx="5384800" cy="3230880"/>
          </a:xfrm>
          <a:prstGeom prst="rect">
            <a:avLst/>
          </a:prstGeom>
          <a:solidFill>
            <a:srgbClr val="FFFFFF"/>
          </a:solidFill>
          <a:extLst/>
        </p:spPr>
      </p:pic>
    </p:spTree>
    <p:extLst>
      <p:ext uri="{BB962C8B-B14F-4D97-AF65-F5344CB8AC3E}">
        <p14:creationId xmlns:p14="http://schemas.microsoft.com/office/powerpoint/2010/main" val="315415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1595E6-A658-4538-A836-CABCD060F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48734"/>
            <a:ext cx="11379200" cy="758952"/>
          </a:xfrm>
        </p:spPr>
        <p:txBody>
          <a:bodyPr/>
          <a:lstStyle/>
          <a:p>
            <a:r>
              <a:rPr lang="fr-FR" dirty="0"/>
              <a:t>Les programmes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F6045C3-8C95-5B4B-9B2A-B88CF51AF22A}"/>
              </a:ext>
            </a:extLst>
          </p:cNvPr>
          <p:cNvSpPr txBox="1"/>
          <p:nvPr/>
        </p:nvSpPr>
        <p:spPr>
          <a:xfrm>
            <a:off x="488244" y="1582340"/>
            <a:ext cx="1121551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En STMG, disponible sur </a:t>
            </a:r>
            <a:r>
              <a:rPr lang="fr-FR" sz="2400" dirty="0" err="1"/>
              <a:t>Eduscol</a:t>
            </a:r>
            <a:r>
              <a:rPr lang="fr-FR" sz="2400" dirty="0"/>
              <a:t>, le site institutionnel de l’Education Nationale</a:t>
            </a:r>
          </a:p>
          <a:p>
            <a:r>
              <a:rPr lang="fr-FR" sz="2400" dirty="0">
                <a:hlinkClick r:id="rId2"/>
              </a:rPr>
              <a:t>https://eduscol.education.fr/cid144117/stmg-bac-2021.html</a:t>
            </a:r>
            <a:r>
              <a:rPr lang="fr-FR" sz="2400" dirty="0"/>
              <a:t> </a:t>
            </a:r>
          </a:p>
          <a:p>
            <a:endParaRPr lang="fr-F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En BTS, disponibles sur les sites institutionnels de ressources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fr-FR" sz="2400" dirty="0"/>
              <a:t>Le site du </a:t>
            </a:r>
            <a:r>
              <a:rPr lang="fr-FR" sz="2400" dirty="0" err="1"/>
              <a:t>CrCOM</a:t>
            </a:r>
            <a:r>
              <a:rPr lang="fr-FR" sz="2400" dirty="0"/>
              <a:t> : BTS GPME, BTS SAM (</a:t>
            </a:r>
            <a:r>
              <a:rPr lang="fr-FR" sz="2400" dirty="0">
                <a:hlinkClick r:id="rId3"/>
              </a:rPr>
              <a:t>https://crcom.ac-versailles.fr/</a:t>
            </a:r>
            <a:r>
              <a:rPr lang="fr-FR" sz="2400" dirty="0"/>
              <a:t>)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fr-FR" sz="2400" dirty="0"/>
              <a:t>Le site </a:t>
            </a:r>
            <a:r>
              <a:rPr lang="fr-FR" sz="2400" dirty="0" err="1"/>
              <a:t>crcm-tl</a:t>
            </a:r>
            <a:r>
              <a:rPr lang="fr-FR" sz="2400" dirty="0"/>
              <a:t> : BTS NDRC, BTS MCO, BTS TC, BTS CI (</a:t>
            </a:r>
            <a:r>
              <a:rPr lang="fr-FR" sz="2400" dirty="0">
                <a:hlinkClick r:id="rId4"/>
              </a:rPr>
              <a:t>http://crcm-tl.fr/</a:t>
            </a:r>
            <a:r>
              <a:rPr lang="fr-FR" sz="2400" dirty="0"/>
              <a:t>)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fr-FR" sz="2400" dirty="0"/>
              <a:t>Le site CRCF : BTS CG (</a:t>
            </a:r>
            <a:r>
              <a:rPr lang="fr-FR" sz="2400" dirty="0">
                <a:hlinkClick r:id="rId5"/>
              </a:rPr>
              <a:t>http://crcf.ac-grenoble.fr/</a:t>
            </a:r>
            <a:r>
              <a:rPr lang="fr-FR" sz="2400" dirty="0"/>
              <a:t>) 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fr-FR" sz="2400" dirty="0"/>
              <a:t>Le CERTA : BTS SIO (</a:t>
            </a:r>
            <a:r>
              <a:rPr lang="fr-FR" sz="2400" dirty="0">
                <a:hlinkClick r:id="rId6"/>
              </a:rPr>
              <a:t>https://www.reseaucerta.org/</a:t>
            </a:r>
            <a:r>
              <a:rPr lang="fr-FR" sz="2400" dirty="0"/>
              <a:t>)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fr-FR" sz="2400" dirty="0"/>
              <a:t>Des sites dédiés pour les BTS spécialisés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4052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1595E6-A658-4538-A836-CABCD060F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48734"/>
            <a:ext cx="11379200" cy="758952"/>
          </a:xfrm>
        </p:spPr>
        <p:txBody>
          <a:bodyPr/>
          <a:lstStyle/>
          <a:p>
            <a:r>
              <a:rPr lang="fr-FR" dirty="0"/>
              <a:t>L’enseignement du droit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F6045C3-8C95-5B4B-9B2A-B88CF51AF22A}"/>
              </a:ext>
            </a:extLst>
          </p:cNvPr>
          <p:cNvSpPr txBox="1"/>
          <p:nvPr/>
        </p:nvSpPr>
        <p:spPr>
          <a:xfrm>
            <a:off x="488244" y="1451054"/>
            <a:ext cx="1121551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r-FR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/>
              <a:t>Les finalités et objectifs </a:t>
            </a:r>
            <a:r>
              <a:rPr lang="fr-FR" sz="2400" dirty="0"/>
              <a:t>: développer des capacités d’analyse prenant appui sur des raisonnements juridiques, contribuer à la formation du citoyen, favoriser la poursuite d’études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/>
              <a:t>Le positionnement </a:t>
            </a:r>
            <a:r>
              <a:rPr lang="fr-FR" sz="2400" dirty="0"/>
              <a:t>: une approche généraliste, sans exhaustivité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93958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1595E6-A658-4538-A836-CABCD060F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48734"/>
            <a:ext cx="11379200" cy="758952"/>
          </a:xfrm>
        </p:spPr>
        <p:txBody>
          <a:bodyPr/>
          <a:lstStyle/>
          <a:p>
            <a:r>
              <a:rPr lang="fr-FR" dirty="0"/>
              <a:t>L’enseignement du droit (2)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F6045C3-8C95-5B4B-9B2A-B88CF51AF22A}"/>
              </a:ext>
            </a:extLst>
          </p:cNvPr>
          <p:cNvSpPr txBox="1"/>
          <p:nvPr/>
        </p:nvSpPr>
        <p:spPr>
          <a:xfrm>
            <a:off x="488244" y="1451054"/>
            <a:ext cx="11215511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/>
              <a:t>L’organisation du programme</a:t>
            </a:r>
          </a:p>
          <a:p>
            <a:r>
              <a:rPr lang="fr-FR" sz="2400" i="1" dirty="0" err="1"/>
              <a:t>Thème</a:t>
            </a:r>
            <a:r>
              <a:rPr lang="fr-FR" sz="2400" i="1" dirty="0"/>
              <a:t> 1 : Qu'est-ce que le droit ? </a:t>
            </a:r>
            <a:endParaRPr lang="fr-FR" sz="32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3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/>
              <a:t>Les repères pour l’enseignement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fr-FR" sz="2400" dirty="0"/>
              <a:t>Les capacités recherchées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fr-FR" sz="2400" dirty="0"/>
              <a:t>Un enseignement fondé sur l’analyse de situations concrètes, notamment chiffrées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fr-FR" sz="2400" dirty="0"/>
              <a:t>Des exemples de ressources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5B0A3A2-DE8E-5847-8472-4E507B854D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244" y="2370398"/>
            <a:ext cx="9465028" cy="2117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062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1595E6-A658-4538-A836-CABCD060F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48734"/>
            <a:ext cx="11379200" cy="758952"/>
          </a:xfrm>
        </p:spPr>
        <p:txBody>
          <a:bodyPr/>
          <a:lstStyle/>
          <a:p>
            <a:r>
              <a:rPr lang="fr-FR" dirty="0"/>
              <a:t>L’enseignement de l’économie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F6045C3-8C95-5B4B-9B2A-B88CF51AF22A}"/>
              </a:ext>
            </a:extLst>
          </p:cNvPr>
          <p:cNvSpPr txBox="1"/>
          <p:nvPr/>
        </p:nvSpPr>
        <p:spPr>
          <a:xfrm>
            <a:off x="488244" y="1451054"/>
            <a:ext cx="1121551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/>
              <a:t>Les finalités et objectifs </a:t>
            </a:r>
            <a:r>
              <a:rPr lang="fr-FR" sz="2400" dirty="0"/>
              <a:t>: connaissances économiques, s’interroger sur les enjeux économiques majeurs, analyse et argumentation économique, poursuite d’études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/>
              <a:t>Le positionnement </a:t>
            </a:r>
            <a:r>
              <a:rPr lang="fr-FR" sz="2400" dirty="0"/>
              <a:t>: une approche ancrée sur l’observation et la compréhension de phénomènes réels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3394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8F6045C3-8C95-5B4B-9B2A-B88CF51AF22A}"/>
              </a:ext>
            </a:extLst>
          </p:cNvPr>
          <p:cNvSpPr txBox="1"/>
          <p:nvPr/>
        </p:nvSpPr>
        <p:spPr>
          <a:xfrm>
            <a:off x="402336" y="436749"/>
            <a:ext cx="11564377" cy="6786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300" dirty="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>L’enseignement du droit (2)</a:t>
            </a:r>
          </a:p>
          <a:p>
            <a:endParaRPr lang="fr-FR" sz="24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/>
              <a:t>L’organisation du programme</a:t>
            </a:r>
          </a:p>
          <a:p>
            <a:r>
              <a:rPr lang="fr-FR" sz="2400" i="1" dirty="0"/>
              <a:t>Thème 1 : Quelles sont les grandes questions économiques et leurs enjeux actuels 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b="1" dirty="0"/>
          </a:p>
          <a:p>
            <a:endParaRPr lang="fr-FR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/>
              <a:t>Les repères pour l’enseignement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fr-FR" sz="2400" dirty="0"/>
              <a:t>Les capacités recherchées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fr-FR" sz="2400" dirty="0"/>
              <a:t>Un enseignement fondé sur l’analyse de situations concrètes, notamment chiffrées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fr-FR" sz="2400" dirty="0"/>
              <a:t>Des exemples de ressources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88D2284-6A2E-8841-B35A-6A2D8478D8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336" y="2023459"/>
            <a:ext cx="7729425" cy="256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146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1595E6-A658-4538-A836-CABCD060F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555" y="342245"/>
            <a:ext cx="11379200" cy="758952"/>
          </a:xfrm>
        </p:spPr>
        <p:txBody>
          <a:bodyPr>
            <a:normAutofit fontScale="90000"/>
          </a:bodyPr>
          <a:lstStyle/>
          <a:p>
            <a:r>
              <a:rPr lang="fr-FR" dirty="0"/>
              <a:t>L’enseignement du Management, des Sciences de Gestion et Numérique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F6045C3-8C95-5B4B-9B2A-B88CF51AF22A}"/>
              </a:ext>
            </a:extLst>
          </p:cNvPr>
          <p:cNvSpPr txBox="1"/>
          <p:nvPr/>
        </p:nvSpPr>
        <p:spPr>
          <a:xfrm>
            <a:off x="488244" y="1451054"/>
            <a:ext cx="1121551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/>
              <a:t>Les sciences de gestion dans le cycle terminal </a:t>
            </a:r>
            <a:r>
              <a:rPr lang="fr-FR" sz="2400" dirty="0"/>
              <a:t>: liées au fonctionnement des organisations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/>
              <a:t>La didactique des sciences de gestion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fr-FR" sz="2400" dirty="0"/>
              <a:t>Une approche fondée sur l’articulation entre l’observation, l’analyse, la conceptualisation et l’interprétation de cas d’organisations.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fr-FR" sz="2400" dirty="0"/>
              <a:t>Une approche fondée sur des situations réelles (le rôle des monographies)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fr-FR" sz="2400" dirty="0"/>
              <a:t>Une approche critique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fr-FR" sz="2400" dirty="0"/>
              <a:t>Le développement de compétences orales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fr-FR" sz="2400" dirty="0"/>
              <a:t>La mise en évidence de tensions (Terminale)</a:t>
            </a:r>
          </a:p>
          <a:p>
            <a:pPr marL="800100" lvl="1" indent="-342900">
              <a:buFont typeface="Wingdings" pitchFamily="2" charset="2"/>
              <a:buChar char="Ø"/>
            </a:pPr>
            <a:endParaRPr lang="fr-FR" sz="2400" dirty="0"/>
          </a:p>
          <a:p>
            <a:endParaRPr lang="fr-F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5944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71994" y="503751"/>
            <a:ext cx="5765800" cy="758952"/>
          </a:xfrm>
        </p:spPr>
        <p:txBody>
          <a:bodyPr>
            <a:normAutofit fontScale="90000"/>
          </a:bodyPr>
          <a:lstStyle/>
          <a:p>
            <a:r>
              <a:rPr lang="fr-FR" dirty="0"/>
              <a:t>La démarche technologique renouvelée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C67D16D-E756-4D46-8534-C430B40B2E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053" y="1754791"/>
            <a:ext cx="4575738" cy="449776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979ECA1-1DB8-DE41-8E67-2C39CF4FE9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9512" y="1542756"/>
            <a:ext cx="6796435" cy="470980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22092EBB-449A-A340-AA95-9A4E1F751441}"/>
              </a:ext>
            </a:extLst>
          </p:cNvPr>
          <p:cNvSpPr txBox="1"/>
          <p:nvPr/>
        </p:nvSpPr>
        <p:spPr>
          <a:xfrm>
            <a:off x="136783" y="186876"/>
            <a:ext cx="54291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</a:rPr>
              <a:t>En management et sciences de gestion et numérique</a:t>
            </a:r>
          </a:p>
        </p:txBody>
      </p:sp>
    </p:spTree>
    <p:extLst>
      <p:ext uri="{BB962C8B-B14F-4D97-AF65-F5344CB8AC3E}">
        <p14:creationId xmlns:p14="http://schemas.microsoft.com/office/powerpoint/2010/main" val="246785034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1023</Words>
  <Application>Microsoft Office PowerPoint</Application>
  <PresentationFormat>Grand écran</PresentationFormat>
  <Paragraphs>189</Paragraphs>
  <Slides>24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Wingdings</vt:lpstr>
      <vt:lpstr>Thème Office</vt:lpstr>
      <vt:lpstr>LA CONSTRUCTION D’UNE SEQUENCE</vt:lpstr>
      <vt:lpstr>Thématiques abordées</vt:lpstr>
      <vt:lpstr>Les programmes</vt:lpstr>
      <vt:lpstr>L’enseignement du droit</vt:lpstr>
      <vt:lpstr>L’enseignement du droit (2)</vt:lpstr>
      <vt:lpstr>L’enseignement de l’économie</vt:lpstr>
      <vt:lpstr>Présentation PowerPoint</vt:lpstr>
      <vt:lpstr>L’enseignement du Management, des Sciences de Gestion et Numérique</vt:lpstr>
      <vt:lpstr>La démarche technologique renouvelée</vt:lpstr>
      <vt:lpstr>L’enseignement du Management, des Sciences de Gestion et Numérique (2)</vt:lpstr>
      <vt:lpstr>L’enseignement du Management, des Sciences de Gestion et Numérique (3)</vt:lpstr>
      <vt:lpstr>Présentation PowerPoint</vt:lpstr>
      <vt:lpstr>Pédagogie et didactique</vt:lpstr>
      <vt:lpstr>Le contenu d’une séquence pédagogique</vt:lpstr>
      <vt:lpstr>La fiche pédagogique</vt:lpstr>
      <vt:lpstr>La construction du dossier ressources activités</vt:lpstr>
      <vt:lpstr>La didactisation des documents</vt:lpstr>
      <vt:lpstr>Les qualités d’un bon document</vt:lpstr>
      <vt:lpstr>La connaissance des élèves</vt:lpstr>
      <vt:lpstr>Les opérations de didactisation d’un document</vt:lpstr>
      <vt:lpstr>Questionner : la méthode POAC</vt:lpstr>
      <vt:lpstr>Questionner : la taxonomie de Bloom</vt:lpstr>
      <vt:lpstr>Progression dans le questionnement</vt:lpstr>
      <vt:lpstr>Mise en œuvre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mparkine</dc:creator>
  <cp:lastModifiedBy>mparkine</cp:lastModifiedBy>
  <cp:revision>2</cp:revision>
  <dcterms:created xsi:type="dcterms:W3CDTF">2022-09-24T02:21:46Z</dcterms:created>
  <dcterms:modified xsi:type="dcterms:W3CDTF">2022-09-24T02:24:34Z</dcterms:modified>
</cp:coreProperties>
</file>