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2" r:id="rId2"/>
    <p:sldId id="273" r:id="rId3"/>
    <p:sldId id="277" r:id="rId4"/>
    <p:sldId id="279" r:id="rId5"/>
    <p:sldId id="258" r:id="rId6"/>
    <p:sldId id="265" r:id="rId7"/>
    <p:sldId id="267" r:id="rId8"/>
    <p:sldId id="262" r:id="rId9"/>
    <p:sldId id="271" r:id="rId10"/>
    <p:sldId id="270" r:id="rId11"/>
    <p:sldId id="275" r:id="rId12"/>
    <p:sldId id="276" r:id="rId13"/>
    <p:sldId id="27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eur" initials="A" lastIdx="8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 snapToGrid="0">
      <p:cViewPr varScale="1">
        <p:scale>
          <a:sx n="40" d="100"/>
          <a:sy n="40" d="100"/>
        </p:scale>
        <p:origin x="-102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7FD4F-E4E2-498D-888D-B46B029F0154}" type="datetimeFigureOut">
              <a:rPr lang="fr-FR" smtClean="0"/>
              <a:pPr/>
              <a:t>05/09/2017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67042-245D-4EDC-8BC3-65DDD46A8A7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395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90626">
              <a:defRPr/>
            </a:pPr>
            <a:fld id="{1F93D69C-5885-4CF8-841B-F08BCA7F5907}" type="slidenum">
              <a:rPr lang="en-US" sz="1200">
                <a:solidFill>
                  <a:prstClr val="black"/>
                </a:solidFill>
                <a:latin typeface="Calibri"/>
              </a:rPr>
              <a:pPr defTabSz="890626">
                <a:defRPr/>
              </a:pPr>
              <a:t>6</a:t>
            </a:fld>
            <a:endParaRPr lang="en-US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882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A</a:t>
            </a:r>
            <a:r>
              <a:rPr lang="fr-FR" baseline="0" smtClean="0"/>
              <a:t> partir du référentiel réparti sur les 2 ou 3 années de formation, des congés scolaires, des heures d’enseignements, des PFMP et CCF, du matériel et des locaux, on construit son programme prévisionnel de formation (appelé souvent progression).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C9451-71FC-4470-AA85-CBE7E5F92F8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88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677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92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22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464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40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996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009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657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527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166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522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22BCE-5520-46B3-B7B7-44073F65DC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05/09/2017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4997F-84E6-4EF7-BCCB-438620CE1DF0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141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duscol.education.f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6949" y="662533"/>
            <a:ext cx="11788726" cy="1293433"/>
          </a:xfrm>
        </p:spPr>
        <p:txBody>
          <a:bodyPr>
            <a:normAutofit fontScale="90000"/>
          </a:bodyPr>
          <a:lstStyle/>
          <a:p>
            <a:pPr algn="l"/>
            <a:r>
              <a:rPr lang="fr-FR" sz="4900" b="1" dirty="0"/>
              <a:t>Enseignement explicite et consignes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1365203"/>
            <a:ext cx="12084148" cy="520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2" descr="Résultats de recherche d'images pour « ce qu'il voit ce qu il entend 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426" y="1955966"/>
            <a:ext cx="9150637" cy="47341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7" name="Accolade fermante 6"/>
          <p:cNvSpPr/>
          <p:nvPr/>
        </p:nvSpPr>
        <p:spPr>
          <a:xfrm>
            <a:off x="9095097" y="3460652"/>
            <a:ext cx="206966" cy="136448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Accolade fermante 7"/>
          <p:cNvSpPr/>
          <p:nvPr/>
        </p:nvSpPr>
        <p:spPr>
          <a:xfrm>
            <a:off x="9095096" y="4895396"/>
            <a:ext cx="262506" cy="163379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512346" y="3665841"/>
            <a:ext cx="2504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Enseignement explicatif</a:t>
            </a:r>
            <a:endParaRPr lang="fr-FR" sz="2800" dirty="0"/>
          </a:p>
        </p:txBody>
      </p:sp>
      <p:sp>
        <p:nvSpPr>
          <p:cNvPr id="10" name="ZoneTexte 9"/>
          <p:cNvSpPr txBox="1"/>
          <p:nvPr/>
        </p:nvSpPr>
        <p:spPr>
          <a:xfrm>
            <a:off x="9512346" y="5235241"/>
            <a:ext cx="23493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Enseignement explicite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315429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78145" y="1150070"/>
            <a:ext cx="7786540" cy="570793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31391" y="91441"/>
            <a:ext cx="87857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chemeClr val="tx2">
                    <a:lumMod val="60000"/>
                    <a:lumOff val="40000"/>
                  </a:schemeClr>
                </a:solidFill>
              </a:rPr>
              <a:t>La taxonomie de Bloom peut être résumée en six niveaux hiérarchiques. À chaque niveau correspondent des opérations typiques. En général, plus un élève est capable d'en effectuer, plus il « navigue » parmi les niveaux…    </a:t>
            </a:r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3164265" y="1621411"/>
            <a:ext cx="1187777" cy="50433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164265" y="1621411"/>
            <a:ext cx="1187777" cy="50433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Flèche vers le bas 9"/>
          <p:cNvSpPr/>
          <p:nvPr/>
        </p:nvSpPr>
        <p:spPr>
          <a:xfrm>
            <a:off x="1806804" y="1621411"/>
            <a:ext cx="377072" cy="5043341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863522" y="706994"/>
            <a:ext cx="29174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choisir les verbes pour </a:t>
            </a:r>
            <a:r>
              <a:rPr lang="fr-FR" sz="1400" dirty="0" smtClean="0">
                <a:solidFill>
                  <a:srgbClr val="FF0000"/>
                </a:solidFill>
              </a:rPr>
              <a:t>formuler les objectifs et rédigez les consignes les </a:t>
            </a:r>
            <a:r>
              <a:rPr lang="fr-FR" sz="1400" dirty="0">
                <a:solidFill>
                  <a:srgbClr val="FF0000"/>
                </a:solidFill>
              </a:rPr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xmlns="" val="404904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0459203"/>
              </p:ext>
            </p:extLst>
          </p:nvPr>
        </p:nvGraphicFramePr>
        <p:xfrm>
          <a:off x="1983544" y="1603717"/>
          <a:ext cx="8609427" cy="4445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2840"/>
                <a:gridCol w="4696235"/>
                <a:gridCol w="1980352"/>
              </a:tblGrid>
              <a:tr h="4445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Déroulement de séance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Titre séance 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Objectif 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Activités au fur et à mesure de leur déroulement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Espace de travail interactif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Démonstrations rapides, réponses des élèves.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Espace régulièrement effacé en fonction des besoins. C'est un espace de travail et d'interaction avec la classe.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>
                          <a:effectLst/>
                        </a:rPr>
                        <a:t>Couleurs d'écriture : Réserver le rouge aux corrections des évaluations, en phase d'apprentissage préférer le noir / bleu. Le vert peut être utilisé par les élèves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800" dirty="0" smtClean="0">
                          <a:effectLst/>
                        </a:rPr>
                        <a:t>Vocabulaire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855742" y="379828"/>
            <a:ext cx="623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Schéma d’organisation du tableau </a:t>
            </a:r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0" y="-46309"/>
            <a:ext cx="12192000" cy="8425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>
                <a:solidFill>
                  <a:schemeClr val="bg2"/>
                </a:solidFill>
                <a:latin typeface="+mn-lt"/>
              </a:rPr>
              <a:t>Schéma d’organisation du tableau </a:t>
            </a:r>
            <a:endParaRPr lang="fr-FR" sz="28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38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-46309"/>
            <a:ext cx="12192000" cy="8425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>
                <a:solidFill>
                  <a:schemeClr val="bg2"/>
                </a:solidFill>
                <a:latin typeface="+mn-lt"/>
              </a:rPr>
              <a:t>Présentation explicite des supports élèves </a:t>
            </a:r>
            <a:endParaRPr lang="fr-FR" sz="280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8467457"/>
              </p:ext>
            </p:extLst>
          </p:nvPr>
        </p:nvGraphicFramePr>
        <p:xfrm>
          <a:off x="4093698" y="1041009"/>
          <a:ext cx="4529796" cy="5678424"/>
        </p:xfrm>
        <a:graphic>
          <a:graphicData uri="http://schemas.openxmlformats.org/drawingml/2006/table">
            <a:tbl>
              <a:tblPr firstRow="1" firstCol="1" bandRow="1"/>
              <a:tblGrid>
                <a:gridCol w="4529796"/>
              </a:tblGrid>
              <a:tr h="510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0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Discipline                   </a:t>
                      </a:r>
                      <a:r>
                        <a:rPr lang="fr-FR" sz="1600" dirty="0" smtClean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                                            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Classe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Arial Black" panose="020B0A0402010202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Titre </a:t>
                      </a:r>
                      <a:r>
                        <a:rPr lang="fr-FR" sz="1600" dirty="0" smtClean="0">
                          <a:effectLst/>
                          <a:latin typeface="Arial Black" panose="020B0A0402010202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chapitre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Objectifs du chapitre 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endParaRPr lang="fr-FR" sz="1600" dirty="0" smtClean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endParaRPr lang="fr-FR" sz="1600" dirty="0" smtClean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endParaRPr lang="fr-FR" sz="1600" dirty="0" smtClean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endParaRPr lang="fr-FR" sz="1600" dirty="0" smtClean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600" dirty="0" smtClean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Chapitre                                                            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Page X/Y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81450" algn="l"/>
                        </a:tabLst>
                      </a:pPr>
                      <a:r>
                        <a:rPr lang="fr-FR" sz="10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924" marR="619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4093698" y="2391508"/>
            <a:ext cx="4586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354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8634" y="773723"/>
            <a:ext cx="8984566" cy="4865077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tx1"/>
                </a:solidFill>
              </a:rPr>
              <a:t>Où trouver </a:t>
            </a:r>
            <a:r>
              <a:rPr lang="fr-FR" dirty="0" smtClean="0"/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dirty="0" smtClean="0"/>
              <a:t>les programmes et référentiels : </a:t>
            </a:r>
            <a:r>
              <a:rPr lang="fr-FR" b="1" u="sng" dirty="0" err="1" smtClean="0"/>
              <a:t>Eduscol</a:t>
            </a:r>
            <a:r>
              <a:rPr lang="fr-FR" b="1" u="sng" dirty="0" smtClean="0"/>
              <a:t> </a:t>
            </a:r>
            <a:r>
              <a:rPr lang="fr-FR" dirty="0" smtClean="0"/>
              <a:t>site pédagogique du Ministère </a:t>
            </a: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</a:t>
            </a:r>
            <a:r>
              <a:rPr lang="fr-FR" dirty="0" smtClean="0">
                <a:hlinkClick r:id="rId2"/>
              </a:rPr>
              <a:t>eduscol.education.fr</a:t>
            </a:r>
            <a:endParaRPr lang="fr-FR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dirty="0" smtClean="0"/>
              <a:t>des exemples de séance  </a:t>
            </a:r>
            <a:r>
              <a:rPr lang="fr-FR" dirty="0"/>
              <a:t>: Site du </a:t>
            </a:r>
            <a:r>
              <a:rPr lang="fr-FR" b="1" u="sng" dirty="0" smtClean="0"/>
              <a:t>CNED </a:t>
            </a:r>
            <a:r>
              <a:rPr lang="fr-FR" dirty="0" smtClean="0"/>
              <a:t>http</a:t>
            </a:r>
            <a:r>
              <a:rPr lang="fr-FR" dirty="0"/>
              <a:t>://</a:t>
            </a:r>
            <a:r>
              <a:rPr lang="fr-FR" dirty="0" smtClean="0"/>
              <a:t>www.academie-en-ligne.fr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dirty="0" smtClean="0"/>
              <a:t>des spécimens de manuels scolaires gratuits : sites des éditeurs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0920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1369" y="1142929"/>
            <a:ext cx="11085209" cy="5480380"/>
          </a:xfrm>
          <a:solidFill>
            <a:schemeClr val="bg1">
              <a:lumMod val="9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600" dirty="0" smtClean="0"/>
              <a:t>Enseigner plus  </a:t>
            </a:r>
            <a:r>
              <a:rPr lang="fr-FR" sz="3600" dirty="0"/>
              <a:t>explicitement ne passe </a:t>
            </a:r>
            <a:r>
              <a:rPr lang="fr-FR" sz="3600" dirty="0" smtClean="0"/>
              <a:t>pas seulement </a:t>
            </a:r>
            <a:r>
              <a:rPr lang="fr-FR" sz="3600" dirty="0"/>
              <a:t>par le </a:t>
            </a:r>
            <a:r>
              <a:rPr lang="fr-FR" sz="3600" dirty="0" smtClean="0"/>
              <a:t>discours et  </a:t>
            </a:r>
            <a:r>
              <a:rPr lang="fr-FR" sz="3600" dirty="0"/>
              <a:t>par le </a:t>
            </a:r>
            <a:r>
              <a:rPr lang="fr-FR" sz="3600" dirty="0" smtClean="0"/>
              <a:t>dire.</a:t>
            </a:r>
          </a:p>
          <a:p>
            <a:pPr>
              <a:buNone/>
            </a:pPr>
            <a:endParaRPr lang="fr-FR" sz="3600" dirty="0" smtClean="0"/>
          </a:p>
          <a:p>
            <a:pPr algn="ctr">
              <a:buNone/>
            </a:pPr>
            <a:r>
              <a:rPr lang="fr-FR" sz="4600" b="1" dirty="0" smtClean="0"/>
              <a:t>Pourquoi  ? </a:t>
            </a:r>
          </a:p>
          <a:p>
            <a:pPr>
              <a:buNone/>
            </a:pPr>
            <a:endParaRPr lang="fr-FR" sz="3600" dirty="0" smtClean="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fr-FR" sz="3600" dirty="0" smtClean="0"/>
              <a:t>Car La </a:t>
            </a:r>
            <a:r>
              <a:rPr lang="fr-FR" altLang="fr-FR" sz="3600" dirty="0" smtClean="0"/>
              <a:t>recherche</a:t>
            </a:r>
            <a:r>
              <a:rPr lang="en-US" altLang="fr-FR" sz="3600" dirty="0" smtClean="0"/>
              <a:t> </a:t>
            </a:r>
            <a:r>
              <a:rPr lang="en-US" altLang="fr-FR" sz="3600" dirty="0"/>
              <a:t>sur la </a:t>
            </a:r>
            <a:r>
              <a:rPr lang="fr-FR" altLang="fr-FR" sz="3600" dirty="0" smtClean="0"/>
              <a:t>rétention</a:t>
            </a:r>
            <a:r>
              <a:rPr lang="en-US" altLang="fr-FR" sz="3600" dirty="0" smtClean="0"/>
              <a:t> information </a:t>
            </a:r>
            <a:r>
              <a:rPr lang="en-US" altLang="fr-FR" sz="3600" dirty="0"/>
              <a:t>nous </a:t>
            </a:r>
            <a:r>
              <a:rPr lang="fr-FR" altLang="fr-FR" sz="3600" dirty="0" smtClean="0"/>
              <a:t>dit </a:t>
            </a:r>
            <a:r>
              <a:rPr lang="en-US" altLang="fr-FR" sz="3600" dirty="0" smtClean="0"/>
              <a:t>que </a:t>
            </a:r>
            <a:r>
              <a:rPr lang="fr-FR" altLang="fr-FR" sz="3600" dirty="0" smtClean="0"/>
              <a:t>l’être</a:t>
            </a:r>
            <a:r>
              <a:rPr lang="en-US" altLang="fr-FR" sz="3600" dirty="0" smtClean="0"/>
              <a:t> </a:t>
            </a:r>
            <a:r>
              <a:rPr lang="fr-FR" altLang="fr-FR" sz="3600" dirty="0" smtClean="0"/>
              <a:t>humain</a:t>
            </a:r>
            <a:r>
              <a:rPr lang="en-US" altLang="fr-FR" sz="3600" dirty="0" smtClean="0"/>
              <a:t> </a:t>
            </a:r>
            <a:r>
              <a:rPr lang="fr-FR" altLang="fr-FR" sz="3600" dirty="0" smtClean="0"/>
              <a:t>retient</a:t>
            </a:r>
            <a:r>
              <a:rPr lang="en-US" altLang="fr-FR" sz="3600" dirty="0" smtClean="0"/>
              <a:t> </a:t>
            </a:r>
            <a:r>
              <a:rPr lang="en-US" altLang="fr-FR" sz="36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fr-FR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10%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lit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20%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entend</a:t>
            </a:r>
            <a:r>
              <a:rPr lang="en-US" altLang="fr-FR" sz="4000" b="1" dirty="0"/>
              <a:t>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30%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voit</a:t>
            </a:r>
            <a:r>
              <a:rPr lang="en-US" altLang="fr-FR" sz="4000" b="1" dirty="0"/>
              <a:t>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50%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voit</a:t>
            </a:r>
            <a:r>
              <a:rPr lang="en-US" altLang="fr-FR" sz="4000" b="1" dirty="0"/>
              <a:t> et </a:t>
            </a:r>
            <a:r>
              <a:rPr lang="en-US" altLang="fr-FR" sz="4000" b="1" dirty="0" err="1"/>
              <a:t>entend</a:t>
            </a:r>
            <a:r>
              <a:rPr lang="en-US" altLang="fr-FR" sz="4000" b="1" dirty="0"/>
              <a:t>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70%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discute</a:t>
            </a:r>
            <a:r>
              <a:rPr lang="en-US" altLang="fr-FR" sz="4000" b="1" dirty="0"/>
              <a:t> avec </a:t>
            </a:r>
            <a:r>
              <a:rPr lang="en-US" altLang="fr-FR" sz="4000" b="1" dirty="0" err="1"/>
              <a:t>d’autres</a:t>
            </a:r>
            <a:r>
              <a:rPr lang="en-US" altLang="fr-FR" sz="4000" b="1" dirty="0"/>
              <a:t>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80%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vit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lui-même</a:t>
            </a:r>
            <a:r>
              <a:rPr lang="en-US" altLang="fr-FR" sz="4000" b="1" dirty="0"/>
              <a:t>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altLang="fr-FR" sz="4000" b="1" dirty="0"/>
              <a:t>90% de </a:t>
            </a:r>
            <a:r>
              <a:rPr lang="en-US" altLang="fr-FR" sz="4000" b="1" dirty="0" err="1"/>
              <a:t>ce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qu’il</a:t>
            </a:r>
            <a:r>
              <a:rPr lang="en-US" altLang="fr-FR" sz="4000" b="1" dirty="0"/>
              <a:t> </a:t>
            </a:r>
            <a:r>
              <a:rPr lang="en-US" altLang="fr-FR" sz="4000" b="1" dirty="0" err="1"/>
              <a:t>enseigne</a:t>
            </a:r>
            <a:r>
              <a:rPr lang="en-US" altLang="fr-FR" sz="4000" b="1" dirty="0"/>
              <a:t> à </a:t>
            </a:r>
            <a:r>
              <a:rPr lang="en-US" altLang="fr-FR" sz="4000" b="1" dirty="0" err="1"/>
              <a:t>d’autres</a:t>
            </a:r>
            <a:r>
              <a:rPr lang="en-US" altLang="fr-FR" sz="4000" b="1" dirty="0"/>
              <a:t> 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958980" y="180304"/>
            <a:ext cx="9259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latin typeface="+mj-lt"/>
                <a:ea typeface="+mj-ea"/>
                <a:cs typeface="+mj-cs"/>
              </a:rPr>
              <a:t> 		</a:t>
            </a:r>
            <a:r>
              <a:rPr lang="fr-FR" sz="4400" b="1" dirty="0">
                <a:latin typeface="+mj-lt"/>
                <a:ea typeface="+mj-ea"/>
                <a:cs typeface="+mj-cs"/>
              </a:rPr>
              <a:t>Expliciter n’est pas expliquer !  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980" y="97520"/>
            <a:ext cx="852225" cy="85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1207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Expliciter : Pourquoi, </a:t>
            </a:r>
            <a:r>
              <a:rPr lang="fr-FR" b="1" dirty="0"/>
              <a:t>comment</a:t>
            </a:r>
            <a:r>
              <a:rPr lang="fr-FR" b="1" dirty="0" smtClean="0"/>
              <a:t>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4299" y="1651716"/>
            <a:ext cx="10972800" cy="4525963"/>
          </a:xfrm>
        </p:spPr>
        <p:txBody>
          <a:bodyPr>
            <a:normAutofit/>
          </a:bodyPr>
          <a:lstStyle/>
          <a:p>
            <a:pPr lvl="0"/>
            <a:r>
              <a:rPr lang="fr-FR" b="1" dirty="0"/>
              <a:t>E</a:t>
            </a:r>
            <a:r>
              <a:rPr lang="fr-FR" b="1" dirty="0" smtClean="0"/>
              <a:t>xplicitation </a:t>
            </a:r>
            <a:r>
              <a:rPr lang="fr-FR" b="1" dirty="0"/>
              <a:t>du pourquoi</a:t>
            </a:r>
            <a:r>
              <a:rPr lang="fr-FR" dirty="0"/>
              <a:t> : explicitation des finalités de la tâche (apprentissages visés, par exemple) </a:t>
            </a:r>
          </a:p>
          <a:p>
            <a:pPr lvl="0"/>
            <a:r>
              <a:rPr lang="fr-FR" b="1" dirty="0"/>
              <a:t>E</a:t>
            </a:r>
            <a:r>
              <a:rPr lang="fr-FR" b="1" dirty="0" smtClean="0"/>
              <a:t>xplicitation </a:t>
            </a:r>
            <a:r>
              <a:rPr lang="fr-FR" b="1" dirty="0"/>
              <a:t>du comment</a:t>
            </a:r>
            <a:r>
              <a:rPr lang="fr-FR" dirty="0"/>
              <a:t> : explicitation des procédures, stratégies ou connaissances à mobiliser pour traiter la tâche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		</a:t>
            </a:r>
          </a:p>
          <a:p>
            <a:pPr marL="0" indent="0">
              <a:buNone/>
            </a:pPr>
            <a:r>
              <a:rPr lang="fr-FR" b="1" dirty="0" smtClean="0"/>
              <a:t>		Enseigner </a:t>
            </a:r>
            <a:r>
              <a:rPr lang="fr-FR" b="1" dirty="0"/>
              <a:t>plus explicitement </a:t>
            </a:r>
            <a:r>
              <a:rPr lang="fr-FR" b="1" dirty="0" smtClean="0"/>
              <a:t>contribue </a:t>
            </a:r>
            <a:r>
              <a:rPr lang="fr-FR" b="1" dirty="0"/>
              <a:t>à </a:t>
            </a:r>
            <a:endParaRPr lang="fr-FR" b="1" dirty="0" smtClean="0"/>
          </a:p>
          <a:p>
            <a:pPr marL="0" indent="0">
              <a:buNone/>
            </a:pPr>
            <a:r>
              <a:rPr lang="fr-FR" b="1" dirty="0" smtClean="0"/>
              <a:t>		lever les incompréhensions</a:t>
            </a:r>
            <a:r>
              <a:rPr lang="fr-FR" dirty="0"/>
              <a:t>.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1957588" y="4680990"/>
            <a:ext cx="528034" cy="5795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9115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70368081"/>
              </p:ext>
            </p:extLst>
          </p:nvPr>
        </p:nvGraphicFramePr>
        <p:xfrm>
          <a:off x="463639" y="2687024"/>
          <a:ext cx="11118760" cy="3623623"/>
        </p:xfrm>
        <a:graphic>
          <a:graphicData uri="http://schemas.openxmlformats.org/drawingml/2006/table">
            <a:tbl>
              <a:tblPr firstRow="1" firstCol="1" bandRow="1"/>
              <a:tblGrid>
                <a:gridCol w="2779690"/>
                <a:gridCol w="2779690"/>
                <a:gridCol w="2779690"/>
                <a:gridCol w="2779690"/>
              </a:tblGrid>
              <a:tr h="408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 ? Avec Qui ?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Quoi ?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Quand ?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C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 ?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C2"/>
                    </a:solidFill>
                  </a:tcPr>
                </a:tc>
              </a:tr>
              <a:tr h="321495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L’enseignant à lui-même (le métier)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L’enseignant aux élèves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L’élève à lui-même et à l’enseignant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L’élève aux autres élèves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 scénario d’enseignement/apprentissages qui comprend :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contenus d’enseignement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apprentissages visés (pourquoi)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but de la tâche proposée Les procédures (comment)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apprentissages réalisés  (institutionnalisation)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apprentissages réels (évaluation)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3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liens avec les autres apprentissages contenus et/ou procédures (la mémoire didactique)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Avant la séance : le temps de la préparation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 début de la séance : avant l’entrée en tâche/situation. La clarté cognitive.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Pendant la séance : la réalisation de la ou des tâches. La pluralité des démarches.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À la fin de la séance: l’institutionnalisation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Après la séance : l'analyse des résultats ou le tissage entre une séance et la suivante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 des dispositifs et des outils qui aident les élèves à se distancier de la tâche demandée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 des questionnements et des sollicitations de l'enseignant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 des organisations qui provoquent des interactions entre élèves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 des traces qui permettent de fixer et de conserver le savoir construit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44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B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F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63639" y="193183"/>
            <a:ext cx="1112734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/>
              <a:t>Enseigner plus explicitement est un processus qui se joue à plusieurs niveaux, dans le but de permettre aux élèves d’accéder par le langage aux manières de résoudre les tâches </a:t>
            </a:r>
            <a:r>
              <a:rPr lang="fr-FR" sz="3200" dirty="0" smtClean="0"/>
              <a:t>scolaires qui permettent d’acquérir progressivement des compétences.</a:t>
            </a:r>
          </a:p>
          <a:p>
            <a:pPr algn="just"/>
            <a:endParaRPr lang="fr-FR" sz="3200" dirty="0"/>
          </a:p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582487" y="5868288"/>
            <a:ext cx="4253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</a:t>
            </a:r>
            <a:r>
              <a:rPr lang="fr-FR" b="1" dirty="0">
                <a:latin typeface="Arial Black" panose="020B0A04020102020204" pitchFamily="34" charset="0"/>
              </a:rPr>
              <a:t>D</a:t>
            </a:r>
            <a:r>
              <a:rPr lang="fr-FR" b="1" dirty="0" smtClean="0">
                <a:latin typeface="Arial Black" panose="020B0A04020102020204" pitchFamily="34" charset="0"/>
              </a:rPr>
              <a:t>émarche pédagogique  </a:t>
            </a:r>
            <a:endParaRPr lang="fr-FR" b="1" dirty="0">
              <a:latin typeface="Arial Black" panose="020B0A04020102020204" pitchFamily="34" charset="0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10030265" y="5241873"/>
            <a:ext cx="484632" cy="553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03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46308"/>
            <a:ext cx="12192000" cy="109059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bg2"/>
                </a:solidFill>
                <a:latin typeface="+mn-lt"/>
              </a:rPr>
              <a:t>Démarches Pédagogiques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idx="1"/>
          </p:nvPr>
        </p:nvSpPr>
        <p:spPr>
          <a:xfrm>
            <a:off x="1631950" y="1052513"/>
            <a:ext cx="9036050" cy="551946"/>
          </a:xfrm>
          <a:prstGeom prst="rect">
            <a:avLst/>
          </a:prstGeom>
        </p:spPr>
        <p:txBody>
          <a:bodyPr vert="horz" wrap="square" lIns="0" tIns="58928" rIns="0" bIns="0" rtlCol="0">
            <a:spAutoFit/>
          </a:bodyPr>
          <a:lstStyle/>
          <a:p>
            <a:pPr marL="12700"/>
            <a:r>
              <a:rPr lang="fr-FR" spc="-10" dirty="0">
                <a:latin typeface="Calibri" panose="020F0502020204030204" pitchFamily="34" charset="0"/>
                <a:cs typeface="Calibri" panose="020F0502020204030204" pitchFamily="34" charset="0"/>
              </a:rPr>
              <a:t>Démarche</a:t>
            </a:r>
            <a:r>
              <a:rPr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25" dirty="0">
                <a:latin typeface="Calibri" panose="020F0502020204030204" pitchFamily="34" charset="0"/>
                <a:cs typeface="Calibri" panose="020F0502020204030204" pitchFamily="34" charset="0"/>
              </a:rPr>
              <a:t>inductive </a:t>
            </a:r>
            <a:r>
              <a:rPr spc="-5" dirty="0"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25" dirty="0">
                <a:latin typeface="Calibri" panose="020F0502020204030204" pitchFamily="34" charset="0"/>
                <a:cs typeface="Calibri" panose="020F0502020204030204" pitchFamily="34" charset="0"/>
              </a:rPr>
              <a:t>déductive?</a:t>
            </a:r>
          </a:p>
        </p:txBody>
      </p:sp>
      <p:sp>
        <p:nvSpPr>
          <p:cNvPr id="7" name="object 3"/>
          <p:cNvSpPr txBox="1"/>
          <p:nvPr/>
        </p:nvSpPr>
        <p:spPr>
          <a:xfrm>
            <a:off x="1954379" y="2143108"/>
            <a:ext cx="4392488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000" b="1" spc="-5" dirty="0">
                <a:solidFill>
                  <a:prstClr val="black"/>
                </a:solidFill>
                <a:cs typeface="Cambria"/>
              </a:rPr>
              <a:t>Démarche </a:t>
            </a:r>
            <a:r>
              <a:rPr sz="2000" b="1" spc="-15" dirty="0">
                <a:solidFill>
                  <a:prstClr val="black"/>
                </a:solidFill>
                <a:cs typeface="Cambria"/>
              </a:rPr>
              <a:t>déductive </a:t>
            </a:r>
            <a:r>
              <a:rPr sz="2000" b="1" dirty="0">
                <a:solidFill>
                  <a:prstClr val="black"/>
                </a:solidFill>
                <a:cs typeface="Cambria"/>
              </a:rPr>
              <a:t>=</a:t>
            </a:r>
            <a:r>
              <a:rPr sz="2000" b="1" spc="375" dirty="0">
                <a:solidFill>
                  <a:prstClr val="black"/>
                </a:solidFill>
                <a:cs typeface="Cambria"/>
              </a:rPr>
              <a:t> </a:t>
            </a:r>
            <a:r>
              <a:rPr sz="2000" b="1" spc="-5" dirty="0">
                <a:solidFill>
                  <a:prstClr val="black"/>
                </a:solidFill>
                <a:cs typeface="Cambria"/>
              </a:rPr>
              <a:t>démarche</a:t>
            </a:r>
            <a:endParaRPr sz="2000" dirty="0">
              <a:solidFill>
                <a:prstClr val="black"/>
              </a:solidFill>
              <a:cs typeface="Cambria"/>
            </a:endParaRPr>
          </a:p>
          <a:p>
            <a:pPr marL="241300"/>
            <a:r>
              <a:rPr sz="2000" b="1" spc="-5" dirty="0">
                <a:solidFill>
                  <a:prstClr val="black"/>
                </a:solidFill>
                <a:cs typeface="Cambria"/>
              </a:rPr>
              <a:t>classique</a:t>
            </a:r>
            <a:endParaRPr sz="2000" dirty="0">
              <a:solidFill>
                <a:prstClr val="black"/>
              </a:solidFill>
              <a:cs typeface="Cambria"/>
            </a:endParaRPr>
          </a:p>
          <a:p>
            <a:pPr>
              <a:spcBef>
                <a:spcPts val="20"/>
              </a:spcBef>
            </a:pPr>
            <a:endParaRPr sz="1550" dirty="0">
              <a:solidFill>
                <a:prstClr val="black"/>
              </a:solidFill>
              <a:cs typeface="Times New Roman"/>
            </a:endParaRPr>
          </a:p>
          <a:p>
            <a:pPr marL="241300" marR="356235" indent="-228600">
              <a:buClr>
                <a:srgbClr val="404040"/>
              </a:buClr>
              <a:buFont typeface="Arial"/>
              <a:buChar char="•"/>
              <a:tabLst>
                <a:tab pos="296545" algn="l"/>
              </a:tabLst>
            </a:pPr>
            <a:r>
              <a:rPr sz="2000" dirty="0">
                <a:solidFill>
                  <a:prstClr val="black"/>
                </a:solidFill>
                <a:cs typeface="Cambria"/>
              </a:rPr>
              <a:t>Enoncé d’un principe et  </a:t>
            </a:r>
            <a:r>
              <a:rPr sz="2000" spc="-10" dirty="0">
                <a:solidFill>
                  <a:prstClr val="black"/>
                </a:solidFill>
                <a:cs typeface="Cambria"/>
              </a:rPr>
              <a:t>éventuellement</a:t>
            </a:r>
            <a:r>
              <a:rPr sz="2000" spc="-45" dirty="0">
                <a:solidFill>
                  <a:prstClr val="black"/>
                </a:solidFill>
                <a:cs typeface="Cambria"/>
              </a:rPr>
              <a:t> </a:t>
            </a:r>
            <a:r>
              <a:rPr sz="2000" spc="-5" dirty="0">
                <a:solidFill>
                  <a:prstClr val="black"/>
                </a:solidFill>
                <a:cs typeface="Cambria"/>
              </a:rPr>
              <a:t>démonstration</a:t>
            </a:r>
            <a:endParaRPr sz="2000" dirty="0">
              <a:solidFill>
                <a:prstClr val="black"/>
              </a:solidFill>
              <a:cs typeface="Cambria"/>
            </a:endParaRPr>
          </a:p>
          <a:p>
            <a:pPr marL="241300" indent="-228600">
              <a:spcBef>
                <a:spcPts val="1800"/>
              </a:spcBef>
              <a:buClr>
                <a:srgbClr val="404040"/>
              </a:buClr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prstClr val="black"/>
                </a:solidFill>
                <a:cs typeface="Cambria"/>
              </a:rPr>
              <a:t>Application d’un principe énoncé</a:t>
            </a:r>
            <a:r>
              <a:rPr sz="2000" spc="-165" dirty="0">
                <a:solidFill>
                  <a:prstClr val="black"/>
                </a:solidFill>
                <a:cs typeface="Cambria"/>
              </a:rPr>
              <a:t> </a:t>
            </a:r>
            <a:r>
              <a:rPr sz="2000" dirty="0">
                <a:solidFill>
                  <a:prstClr val="black"/>
                </a:solidFill>
                <a:cs typeface="Cambria"/>
              </a:rPr>
              <a:t>:</a:t>
            </a:r>
          </a:p>
          <a:p>
            <a:pPr marL="241300"/>
            <a:r>
              <a:rPr sz="2000" spc="-15" dirty="0">
                <a:solidFill>
                  <a:prstClr val="black"/>
                </a:solidFill>
                <a:cs typeface="Cambria"/>
              </a:rPr>
              <a:t>exercices</a:t>
            </a:r>
            <a:endParaRPr sz="2000" dirty="0">
              <a:solidFill>
                <a:prstClr val="black"/>
              </a:solidFill>
              <a:cs typeface="Cambria"/>
            </a:endParaRPr>
          </a:p>
          <a:p>
            <a:pPr>
              <a:spcBef>
                <a:spcPts val="19"/>
              </a:spcBef>
            </a:pPr>
            <a:endParaRPr sz="1550" dirty="0">
              <a:solidFill>
                <a:prstClr val="black"/>
              </a:solidFill>
              <a:cs typeface="Times New Roman"/>
            </a:endParaRPr>
          </a:p>
          <a:p>
            <a:pPr marL="241300" indent="-228600">
              <a:buClr>
                <a:srgbClr val="404040"/>
              </a:buClr>
              <a:buFont typeface="Arial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prstClr val="black"/>
                </a:solidFill>
                <a:cs typeface="Cambria"/>
              </a:rPr>
              <a:t>Dispenser un</a:t>
            </a:r>
            <a:r>
              <a:rPr sz="2000" spc="-90" dirty="0">
                <a:solidFill>
                  <a:prstClr val="black"/>
                </a:solidFill>
                <a:cs typeface="Cambria"/>
              </a:rPr>
              <a:t> </a:t>
            </a:r>
            <a:r>
              <a:rPr sz="2000" spc="-10" dirty="0">
                <a:solidFill>
                  <a:prstClr val="black"/>
                </a:solidFill>
                <a:cs typeface="Cambria"/>
              </a:rPr>
              <a:t>savoir</a:t>
            </a:r>
            <a:endParaRPr sz="2000" dirty="0">
              <a:solidFill>
                <a:prstClr val="black"/>
              </a:solidFill>
              <a:cs typeface="Cambria"/>
            </a:endParaRPr>
          </a:p>
          <a:p>
            <a:pPr marL="12700">
              <a:spcBef>
                <a:spcPts val="1800"/>
              </a:spcBef>
              <a:tabLst>
                <a:tab pos="241300" algn="l"/>
              </a:tabLst>
            </a:pPr>
            <a:r>
              <a:rPr sz="2000" b="1" spc="-10" dirty="0" err="1" smtClean="0">
                <a:solidFill>
                  <a:prstClr val="black"/>
                </a:solidFill>
                <a:cs typeface="Cambria"/>
              </a:rPr>
              <a:t>Abstrait</a:t>
            </a:r>
            <a:endParaRPr lang="fr-FR" sz="2000" b="1" spc="-10" dirty="0" smtClean="0">
              <a:solidFill>
                <a:prstClr val="black"/>
              </a:solidFill>
              <a:cs typeface="Cambria"/>
            </a:endParaRPr>
          </a:p>
          <a:p>
            <a:pPr marL="12700">
              <a:spcBef>
                <a:spcPts val="1800"/>
              </a:spcBef>
              <a:tabLst>
                <a:tab pos="241300" algn="l"/>
              </a:tabLst>
            </a:pPr>
            <a:r>
              <a:rPr lang="fr-FR" sz="2000" b="1" spc="-10" dirty="0">
                <a:solidFill>
                  <a:prstClr val="black"/>
                </a:solidFill>
                <a:cs typeface="Cambria"/>
              </a:rPr>
              <a:t>C</a:t>
            </a:r>
            <a:r>
              <a:rPr lang="fr-FR" sz="2000" b="1" spc="-10" dirty="0" smtClean="0">
                <a:solidFill>
                  <a:prstClr val="black"/>
                </a:solidFill>
                <a:cs typeface="Cambria"/>
              </a:rPr>
              <a:t>onnaissances 		    Exercices</a:t>
            </a:r>
            <a:endParaRPr sz="2000" dirty="0">
              <a:solidFill>
                <a:prstClr val="black"/>
              </a:solidFill>
              <a:cs typeface="Cambria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6168009" y="2166275"/>
            <a:ext cx="4791912" cy="2008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000" b="1" spc="-5" dirty="0">
                <a:solidFill>
                  <a:prstClr val="black"/>
                </a:solidFill>
                <a:latin typeface="Cambria"/>
                <a:cs typeface="Cambria"/>
              </a:rPr>
              <a:t>Démarche </a:t>
            </a:r>
            <a:r>
              <a:rPr sz="2000" b="1" spc="-15" dirty="0">
                <a:solidFill>
                  <a:prstClr val="black"/>
                </a:solidFill>
                <a:latin typeface="Cambria"/>
                <a:cs typeface="Cambria"/>
              </a:rPr>
              <a:t>inductive </a:t>
            </a:r>
            <a:r>
              <a:rPr sz="2000" b="1" dirty="0">
                <a:solidFill>
                  <a:prstClr val="black"/>
                </a:solidFill>
                <a:latin typeface="Cambria"/>
                <a:cs typeface="Cambria"/>
              </a:rPr>
              <a:t>= </a:t>
            </a:r>
            <a:r>
              <a:rPr sz="2000" b="1" spc="-5" dirty="0">
                <a:solidFill>
                  <a:prstClr val="black"/>
                </a:solidFill>
                <a:latin typeface="Cambria"/>
                <a:cs typeface="Cambria"/>
              </a:rPr>
              <a:t>manière</a:t>
            </a:r>
            <a:r>
              <a:rPr sz="2000" b="1" spc="-105" dirty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prstClr val="black"/>
                </a:solidFill>
                <a:latin typeface="Cambria"/>
                <a:cs typeface="Cambria"/>
              </a:rPr>
              <a:t>de</a:t>
            </a:r>
            <a:endParaRPr sz="2000" dirty="0">
              <a:solidFill>
                <a:prstClr val="black"/>
              </a:solidFill>
              <a:latin typeface="Cambria"/>
              <a:cs typeface="Cambria"/>
            </a:endParaRPr>
          </a:p>
          <a:p>
            <a:pPr marL="241300"/>
            <a:r>
              <a:rPr sz="2000" b="1" spc="-5" dirty="0">
                <a:solidFill>
                  <a:prstClr val="black"/>
                </a:solidFill>
                <a:latin typeface="Cambria"/>
                <a:cs typeface="Cambria"/>
              </a:rPr>
              <a:t>conduire </a:t>
            </a:r>
            <a:r>
              <a:rPr sz="2000" b="1" dirty="0">
                <a:solidFill>
                  <a:prstClr val="black"/>
                </a:solidFill>
                <a:latin typeface="Cambria"/>
                <a:cs typeface="Cambria"/>
              </a:rPr>
              <a:t>l’</a:t>
            </a:r>
            <a:r>
              <a:rPr sz="2000" b="1" spc="-80" dirty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prstClr val="black"/>
                </a:solidFill>
                <a:latin typeface="Cambria"/>
                <a:cs typeface="Cambria"/>
              </a:rPr>
              <a:t>enseignement</a:t>
            </a:r>
            <a:endParaRPr sz="2000" dirty="0">
              <a:solidFill>
                <a:prstClr val="black"/>
              </a:solidFill>
              <a:latin typeface="Cambria"/>
              <a:cs typeface="Cambria"/>
            </a:endParaRPr>
          </a:p>
          <a:p>
            <a:pPr>
              <a:spcBef>
                <a:spcPts val="20"/>
              </a:spcBef>
            </a:pPr>
            <a:endParaRPr sz="15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41300" marR="5080" indent="-228600">
              <a:buClr>
                <a:srgbClr val="404040"/>
              </a:buClr>
              <a:buFont typeface="Arial"/>
              <a:buChar char="•"/>
              <a:tabLst>
                <a:tab pos="241300" algn="l"/>
              </a:tabLst>
            </a:pPr>
            <a:r>
              <a:rPr sz="2000" spc="-10" dirty="0">
                <a:solidFill>
                  <a:prstClr val="black"/>
                </a:solidFill>
                <a:latin typeface="Cambria"/>
                <a:cs typeface="Cambria"/>
              </a:rPr>
              <a:t>Invite </a:t>
            </a:r>
            <a:r>
              <a:rPr sz="2000" spc="-15" dirty="0">
                <a:solidFill>
                  <a:prstClr val="black"/>
                </a:solidFill>
                <a:latin typeface="Cambria"/>
                <a:cs typeface="Cambria"/>
              </a:rPr>
              <a:t>l’élève </a:t>
            </a:r>
            <a:r>
              <a:rPr sz="2000" dirty="0">
                <a:solidFill>
                  <a:prstClr val="black"/>
                </a:solidFill>
                <a:latin typeface="Cambria"/>
                <a:cs typeface="Cambria"/>
              </a:rPr>
              <a:t>à </a:t>
            </a:r>
            <a:r>
              <a:rPr sz="2000" spc="-15" dirty="0">
                <a:solidFill>
                  <a:prstClr val="black"/>
                </a:solidFill>
                <a:latin typeface="Cambria"/>
                <a:cs typeface="Cambria"/>
              </a:rPr>
              <a:t>extraire </a:t>
            </a:r>
            <a:r>
              <a:rPr sz="2000" dirty="0">
                <a:solidFill>
                  <a:prstClr val="black"/>
                </a:solidFill>
                <a:latin typeface="Cambria"/>
                <a:cs typeface="Cambria"/>
              </a:rPr>
              <a:t>des notions</a:t>
            </a:r>
            <a:r>
              <a:rPr sz="2000" spc="-75" dirty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prstClr val="black"/>
                </a:solidFill>
                <a:latin typeface="Cambria"/>
                <a:cs typeface="Cambria"/>
              </a:rPr>
              <a:t>à  partir de situations</a:t>
            </a:r>
            <a:r>
              <a:rPr sz="2000" spc="-160" dirty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Cambria"/>
                <a:cs typeface="Cambria"/>
              </a:rPr>
              <a:t>concrètes</a:t>
            </a:r>
            <a:endParaRPr sz="2000" dirty="0">
              <a:solidFill>
                <a:prstClr val="black"/>
              </a:solidFill>
              <a:latin typeface="Cambria"/>
              <a:cs typeface="Cambria"/>
            </a:endParaRPr>
          </a:p>
          <a:p>
            <a:pPr marL="241300" indent="-228600">
              <a:spcBef>
                <a:spcPts val="1800"/>
              </a:spcBef>
              <a:buClr>
                <a:srgbClr val="404040"/>
              </a:buClr>
              <a:buFont typeface="Arial"/>
              <a:buChar char="•"/>
              <a:tabLst>
                <a:tab pos="241300" algn="l"/>
              </a:tabLst>
            </a:pPr>
            <a:r>
              <a:rPr sz="2000" spc="-5" dirty="0">
                <a:solidFill>
                  <a:prstClr val="black"/>
                </a:solidFill>
                <a:latin typeface="Cambria"/>
                <a:cs typeface="Cambria"/>
              </a:rPr>
              <a:t>Mise </a:t>
            </a:r>
            <a:r>
              <a:rPr sz="2000" dirty="0">
                <a:solidFill>
                  <a:prstClr val="black"/>
                </a:solidFill>
                <a:latin typeface="Cambria"/>
                <a:cs typeface="Cambria"/>
              </a:rPr>
              <a:t>en situation de</a:t>
            </a:r>
            <a:r>
              <a:rPr sz="2000" spc="-135" dirty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prstClr val="black"/>
                </a:solidFill>
                <a:latin typeface="Cambria"/>
                <a:cs typeface="Cambria"/>
              </a:rPr>
              <a:t>découverte</a:t>
            </a:r>
            <a:endParaRPr sz="2000" dirty="0">
              <a:solidFill>
                <a:prstClr val="black"/>
              </a:solidFill>
              <a:latin typeface="Cambria"/>
              <a:cs typeface="Cambria"/>
            </a:endParaRPr>
          </a:p>
        </p:txBody>
      </p:sp>
      <p:sp>
        <p:nvSpPr>
          <p:cNvPr id="9" name="object 8"/>
          <p:cNvSpPr/>
          <p:nvPr/>
        </p:nvSpPr>
        <p:spPr>
          <a:xfrm>
            <a:off x="3630876" y="5298729"/>
            <a:ext cx="1039494" cy="250190"/>
          </a:xfrm>
          <a:custGeom>
            <a:avLst/>
            <a:gdLst/>
            <a:ahLst/>
            <a:cxnLst/>
            <a:rect l="l" t="t" r="r" b="b"/>
            <a:pathLst>
              <a:path w="1039495" h="250189">
                <a:moveTo>
                  <a:pt x="914654" y="0"/>
                </a:moveTo>
                <a:lnTo>
                  <a:pt x="914654" y="62484"/>
                </a:lnTo>
                <a:lnTo>
                  <a:pt x="0" y="62484"/>
                </a:lnTo>
                <a:lnTo>
                  <a:pt x="0" y="187452"/>
                </a:lnTo>
                <a:lnTo>
                  <a:pt x="914654" y="187452"/>
                </a:lnTo>
                <a:lnTo>
                  <a:pt x="914654" y="249936"/>
                </a:lnTo>
                <a:lnTo>
                  <a:pt x="1039368" y="124968"/>
                </a:lnTo>
                <a:lnTo>
                  <a:pt x="914654" y="0"/>
                </a:lnTo>
                <a:close/>
              </a:path>
            </a:pathLst>
          </a:custGeom>
          <a:solidFill>
            <a:srgbClr val="EB7E2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4"/>
          <p:cNvSpPr txBox="1"/>
          <p:nvPr/>
        </p:nvSpPr>
        <p:spPr>
          <a:xfrm>
            <a:off x="4919487" y="5202535"/>
            <a:ext cx="930910" cy="314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000" b="1" spc="-10" dirty="0">
                <a:solidFill>
                  <a:prstClr val="black"/>
                </a:solidFill>
                <a:cs typeface="Calibri" panose="020F0502020204030204" pitchFamily="34" charset="0"/>
              </a:rPr>
              <a:t>Concret</a:t>
            </a:r>
            <a:endParaRPr sz="20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6672064" y="5202535"/>
            <a:ext cx="930910" cy="314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000" b="1" spc="-10" dirty="0">
                <a:solidFill>
                  <a:prstClr val="black"/>
                </a:solidFill>
                <a:cs typeface="Calibri" panose="020F0502020204030204" pitchFamily="34" charset="0"/>
              </a:rPr>
              <a:t>Concre</a:t>
            </a:r>
            <a:r>
              <a:rPr sz="2000" b="1" spc="-10" dirty="0">
                <a:solidFill>
                  <a:prstClr val="black"/>
                </a:solidFill>
                <a:latin typeface="Cambria"/>
                <a:cs typeface="Cambria"/>
              </a:rPr>
              <a:t>t</a:t>
            </a:r>
            <a:endParaRPr sz="2000" dirty="0">
              <a:solidFill>
                <a:prstClr val="black"/>
              </a:solidFill>
              <a:latin typeface="Cambria"/>
              <a:cs typeface="Cambria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9460452" y="5188564"/>
            <a:ext cx="10749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fr-FR" sz="2000" b="1" spc="-10" dirty="0" smtClean="0">
                <a:solidFill>
                  <a:prstClr val="black"/>
                </a:solidFill>
                <a:cs typeface="Calibri" panose="020F0502020204030204" pitchFamily="34" charset="0"/>
              </a:rPr>
              <a:t>Abstrait </a:t>
            </a:r>
            <a:endParaRPr sz="200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3" name="object 8"/>
          <p:cNvSpPr/>
          <p:nvPr/>
        </p:nvSpPr>
        <p:spPr>
          <a:xfrm>
            <a:off x="8251169" y="5296504"/>
            <a:ext cx="1039494" cy="250190"/>
          </a:xfrm>
          <a:custGeom>
            <a:avLst/>
            <a:gdLst/>
            <a:ahLst/>
            <a:cxnLst/>
            <a:rect l="l" t="t" r="r" b="b"/>
            <a:pathLst>
              <a:path w="1039495" h="250189">
                <a:moveTo>
                  <a:pt x="914654" y="0"/>
                </a:moveTo>
                <a:lnTo>
                  <a:pt x="914654" y="62484"/>
                </a:lnTo>
                <a:lnTo>
                  <a:pt x="0" y="62484"/>
                </a:lnTo>
                <a:lnTo>
                  <a:pt x="0" y="187452"/>
                </a:lnTo>
                <a:lnTo>
                  <a:pt x="914654" y="187452"/>
                </a:lnTo>
                <a:lnTo>
                  <a:pt x="914654" y="249936"/>
                </a:lnTo>
                <a:lnTo>
                  <a:pt x="1039368" y="124968"/>
                </a:lnTo>
                <a:lnTo>
                  <a:pt x="914654" y="0"/>
                </a:lnTo>
                <a:close/>
              </a:path>
            </a:pathLst>
          </a:custGeom>
          <a:solidFill>
            <a:srgbClr val="EB7E22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672064" y="5713316"/>
            <a:ext cx="4197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800"/>
              </a:spcBef>
              <a:tabLst>
                <a:tab pos="241300" algn="l"/>
              </a:tabLst>
            </a:pPr>
            <a:r>
              <a:rPr lang="fr-FR" b="1" spc="-10" dirty="0" smtClean="0">
                <a:solidFill>
                  <a:prstClr val="black"/>
                </a:solidFill>
                <a:cs typeface="Cambria"/>
              </a:rPr>
              <a:t>Connaissances </a:t>
            </a:r>
            <a:r>
              <a:rPr lang="fr-FR" b="1" spc="-10" dirty="0">
                <a:solidFill>
                  <a:prstClr val="black"/>
                </a:solidFill>
                <a:cs typeface="Cambria"/>
              </a:rPr>
              <a:t>		Exercices</a:t>
            </a:r>
            <a:endParaRPr lang="fr-FR" dirty="0">
              <a:solidFill>
                <a:prstClr val="black"/>
              </a:solidFill>
              <a:cs typeface="Cambria"/>
            </a:endParaRPr>
          </a:p>
        </p:txBody>
      </p:sp>
      <p:sp>
        <p:nvSpPr>
          <p:cNvPr id="14" name="object 8"/>
          <p:cNvSpPr/>
          <p:nvPr/>
        </p:nvSpPr>
        <p:spPr>
          <a:xfrm>
            <a:off x="3630876" y="5786269"/>
            <a:ext cx="1039494" cy="250190"/>
          </a:xfrm>
          <a:custGeom>
            <a:avLst/>
            <a:gdLst/>
            <a:ahLst/>
            <a:cxnLst/>
            <a:rect l="l" t="t" r="r" b="b"/>
            <a:pathLst>
              <a:path w="1039495" h="250189">
                <a:moveTo>
                  <a:pt x="914654" y="0"/>
                </a:moveTo>
                <a:lnTo>
                  <a:pt x="914654" y="62484"/>
                </a:lnTo>
                <a:lnTo>
                  <a:pt x="0" y="62484"/>
                </a:lnTo>
                <a:lnTo>
                  <a:pt x="0" y="187452"/>
                </a:lnTo>
                <a:lnTo>
                  <a:pt x="914654" y="187452"/>
                </a:lnTo>
                <a:lnTo>
                  <a:pt x="914654" y="249936"/>
                </a:lnTo>
                <a:lnTo>
                  <a:pt x="1039368" y="124968"/>
                </a:lnTo>
                <a:lnTo>
                  <a:pt x="914654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5" name="object 8"/>
          <p:cNvSpPr/>
          <p:nvPr/>
        </p:nvSpPr>
        <p:spPr>
          <a:xfrm>
            <a:off x="8251169" y="5786269"/>
            <a:ext cx="1039494" cy="250190"/>
          </a:xfrm>
          <a:custGeom>
            <a:avLst/>
            <a:gdLst/>
            <a:ahLst/>
            <a:cxnLst/>
            <a:rect l="l" t="t" r="r" b="b"/>
            <a:pathLst>
              <a:path w="1039495" h="250189">
                <a:moveTo>
                  <a:pt x="914654" y="0"/>
                </a:moveTo>
                <a:lnTo>
                  <a:pt x="914654" y="62484"/>
                </a:lnTo>
                <a:lnTo>
                  <a:pt x="0" y="62484"/>
                </a:lnTo>
                <a:lnTo>
                  <a:pt x="0" y="187452"/>
                </a:lnTo>
                <a:lnTo>
                  <a:pt x="914654" y="187452"/>
                </a:lnTo>
                <a:lnTo>
                  <a:pt x="914654" y="249936"/>
                </a:lnTo>
                <a:lnTo>
                  <a:pt x="1039368" y="124968"/>
                </a:lnTo>
                <a:lnTo>
                  <a:pt x="914654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6023869" y="2166275"/>
            <a:ext cx="0" cy="39163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5536707" y="1044288"/>
            <a:ext cx="6233375" cy="564738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5592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2182112" y="1913136"/>
            <a:ext cx="2345436" cy="33878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57150">
            <a:noFill/>
          </a:ln>
          <a:scene3d>
            <a:camera prst="perspectiveContrastingRightFacing" fov="1500000">
              <a:rot lat="3434777" lon="20547348" rev="660000"/>
            </a:camera>
            <a:lightRig rig="threePt" dir="t"/>
          </a:scene3d>
          <a:sp3d extrusionH="12700">
            <a:extrusionClr>
              <a:schemeClr val="tx1">
                <a:lumMod val="50000"/>
                <a:lumOff val="50000"/>
              </a:schemeClr>
            </a:extrusionClr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28751" y="3599171"/>
            <a:ext cx="2971800" cy="228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03200" dist="50800" dir="9600000" sx="102000" sy="102000" algn="tr" rotWithShape="0">
              <a:prstClr val="black">
                <a:alpha val="53000"/>
              </a:prstClr>
            </a:outerShdw>
          </a:effectLst>
          <a:scene3d>
            <a:camera prst="perspectiveContrastingRightFacing" fov="5400000">
              <a:rot lat="19800000" lon="18618000" rev="3780000"/>
            </a:camera>
            <a:lightRig rig="balanced" dir="t"/>
          </a:scene3d>
          <a:sp3d extrusionH="12700" prstMaterial="plastic">
            <a:extrusionClr>
              <a:schemeClr val="tx1">
                <a:lumMod val="50000"/>
                <a:lumOff val="50000"/>
              </a:schemeClr>
            </a:extrusionClr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endParaRPr lang="en-US">
              <a:solidFill>
                <a:schemeClr val="tx1"/>
              </a:solidFill>
              <a:latin typeface="Calibri"/>
            </a:endParaRPr>
          </a:p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Calibri"/>
              </a:rPr>
              <a:t>Définition des épreuves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6607" y="3373766"/>
            <a:ext cx="2971800" cy="228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perspectiveContrastingRightFacing" fov="6000000">
              <a:rot lat="18779992" lon="18186600" rev="4680000"/>
            </a:camera>
            <a:lightRig rig="soft" dir="t">
              <a:rot lat="0" lon="0" rev="8400000"/>
            </a:lightRig>
          </a:scene3d>
          <a:sp3d extrusionH="12700">
            <a:extrusionClr>
              <a:schemeClr val="tx1">
                <a:lumMod val="50000"/>
                <a:lumOff val="50000"/>
              </a:schemeClr>
            </a:extrusionClr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latin typeface="Calibri"/>
              </a:rPr>
              <a:t>Règlement</a:t>
            </a:r>
          </a:p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latin typeface="Calibri"/>
              </a:rPr>
              <a:t>d’examen</a:t>
            </a:r>
          </a:p>
        </p:txBody>
      </p:sp>
      <p:sp>
        <p:nvSpPr>
          <p:cNvPr id="13" name="Rectangle 12"/>
          <p:cNvSpPr>
            <a:spLocks noChangeAspect="1"/>
          </p:cNvSpPr>
          <p:nvPr/>
        </p:nvSpPr>
        <p:spPr>
          <a:xfrm>
            <a:off x="2684463" y="2240162"/>
            <a:ext cx="2345436" cy="33878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noFill/>
          </a:ln>
          <a:scene3d>
            <a:camera prst="perspectiveContrastingRightFacing" fov="0">
              <a:rot lat="4121149" lon="18034565" rev="19740000"/>
            </a:camera>
            <a:lightRig rig="balanced" dir="t"/>
          </a:scene3d>
          <a:sp3d extrusionH="12700">
            <a:extrusionClr>
              <a:schemeClr val="tx1">
                <a:lumMod val="50000"/>
                <a:lumOff val="50000"/>
              </a:schemeClr>
            </a:extrusionClr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ZoneTexte 1"/>
          <p:cNvSpPr txBox="1"/>
          <p:nvPr/>
        </p:nvSpPr>
        <p:spPr>
          <a:xfrm rot="20008031">
            <a:off x="2209884" y="2935527"/>
            <a:ext cx="2308458" cy="646331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fr-FR">
                <a:solidFill>
                  <a:schemeClr val="bg1"/>
                </a:solidFill>
              </a:rPr>
              <a:t>Référentiel d’activités professionnelles</a:t>
            </a:r>
          </a:p>
        </p:txBody>
      </p:sp>
      <p:sp>
        <p:nvSpPr>
          <p:cNvPr id="3" name="ZoneTexte 2"/>
          <p:cNvSpPr txBox="1"/>
          <p:nvPr/>
        </p:nvSpPr>
        <p:spPr>
          <a:xfrm rot="18313756">
            <a:off x="3005422" y="3599898"/>
            <a:ext cx="1914355" cy="646331"/>
          </a:xfrm>
          <a:prstGeom prst="rect">
            <a:avLst/>
          </a:prstGeom>
          <a:noFill/>
          <a:scene3d>
            <a:camera prst="isometricBottomDown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/>
              <a:t>Référentiel de certification</a:t>
            </a:r>
          </a:p>
        </p:txBody>
      </p:sp>
      <p:sp>
        <p:nvSpPr>
          <p:cNvPr id="10" name="TextBox 8"/>
          <p:cNvSpPr txBox="1"/>
          <p:nvPr/>
        </p:nvSpPr>
        <p:spPr>
          <a:xfrm flipH="1">
            <a:off x="2182113" y="593787"/>
            <a:ext cx="7488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sz="3200" dirty="0">
                <a:latin typeface="Corbel" pitchFamily="34" charset="0"/>
              </a:rPr>
              <a:t>Le </a:t>
            </a:r>
            <a:r>
              <a:rPr lang="fr-FR" sz="3200" dirty="0" smtClean="0">
                <a:latin typeface="Corbel" pitchFamily="34" charset="0"/>
              </a:rPr>
              <a:t>référentiel </a:t>
            </a:r>
            <a:endParaRPr lang="fr-FR" sz="3200" dirty="0">
              <a:latin typeface="Corbel" pitchFamily="34" charset="0"/>
            </a:endParaRPr>
          </a:p>
        </p:txBody>
      </p:sp>
      <p:sp>
        <p:nvSpPr>
          <p:cNvPr id="18" name="object 8"/>
          <p:cNvSpPr txBox="1"/>
          <p:nvPr/>
        </p:nvSpPr>
        <p:spPr>
          <a:xfrm>
            <a:off x="7797030" y="1960321"/>
            <a:ext cx="2058139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algn="ctr">
              <a:lnSpc>
                <a:spcPts val="1939"/>
              </a:lnSpc>
            </a:pPr>
            <a:r>
              <a:rPr lang="fr-FR" b="1" spc="-20">
                <a:latin typeface="Calibri"/>
                <a:cs typeface="Calibri"/>
              </a:rPr>
              <a:t>Il </a:t>
            </a:r>
            <a:r>
              <a:rPr b="1" spc="-5">
                <a:latin typeface="Calibri"/>
                <a:cs typeface="Calibri"/>
              </a:rPr>
              <a:t>d</a:t>
            </a:r>
            <a:r>
              <a:rPr b="1" spc="-20">
                <a:latin typeface="Calibri"/>
                <a:cs typeface="Calibri"/>
              </a:rPr>
              <a:t>on</a:t>
            </a:r>
            <a:r>
              <a:rPr b="1" spc="-10">
                <a:latin typeface="Calibri"/>
                <a:cs typeface="Calibri"/>
              </a:rPr>
              <a:t>n</a:t>
            </a:r>
            <a:r>
              <a:rPr b="1">
                <a:latin typeface="Calibri"/>
                <a:cs typeface="Calibri"/>
              </a:rPr>
              <a:t>e </a:t>
            </a:r>
            <a:r>
              <a:rPr b="1" spc="-10" dirty="0">
                <a:latin typeface="Calibri"/>
                <a:cs typeface="Calibri"/>
              </a:rPr>
              <a:t>un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li</a:t>
            </a:r>
            <a:r>
              <a:rPr b="1" spc="-30" dirty="0">
                <a:latin typeface="Calibri"/>
                <a:cs typeface="Calibri"/>
              </a:rPr>
              <a:t>s</a:t>
            </a:r>
            <a:r>
              <a:rPr b="1" spc="-35" dirty="0">
                <a:latin typeface="Calibri"/>
                <a:cs typeface="Calibri"/>
              </a:rPr>
              <a:t>t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:</a:t>
            </a:r>
            <a:endParaRPr>
              <a:latin typeface="Calibri"/>
              <a:cs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00921" y="4516766"/>
            <a:ext cx="2748713" cy="1944216"/>
          </a:xfrm>
          <a:prstGeom prst="rect">
            <a:avLst/>
          </a:prstGeom>
          <a:solidFill>
            <a:srgbClr val="D834D8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à structurer</a:t>
            </a:r>
          </a:p>
          <a:p>
            <a:pPr algn="ctr"/>
            <a:r>
              <a:rPr lang="fr-FR"/>
              <a:t> </a:t>
            </a:r>
          </a:p>
          <a:p>
            <a:pPr algn="ctr"/>
            <a:r>
              <a:rPr lang="fr-FR"/>
              <a:t>en </a:t>
            </a:r>
            <a:r>
              <a:rPr lang="fr-FR" b="1"/>
              <a:t>séquences</a:t>
            </a:r>
          </a:p>
        </p:txBody>
      </p:sp>
      <p:sp>
        <p:nvSpPr>
          <p:cNvPr id="25" name="Flèche vers le bas 24"/>
          <p:cNvSpPr/>
          <p:nvPr/>
        </p:nvSpPr>
        <p:spPr>
          <a:xfrm>
            <a:off x="6790060" y="2667323"/>
            <a:ext cx="3770437" cy="1746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764308" y="2733760"/>
            <a:ext cx="2656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bg2">
                    <a:lumMod val="90000"/>
                  </a:schemeClr>
                </a:solidFill>
              </a:rPr>
              <a:t>capacités,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bg2">
                    <a:lumMod val="90000"/>
                  </a:schemeClr>
                </a:solidFill>
              </a:rPr>
              <a:t>compétences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bg2">
                    <a:lumMod val="90000"/>
                  </a:schemeClr>
                </a:solidFill>
              </a:rPr>
              <a:t>savoir-faire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bg2">
                    <a:lumMod val="90000"/>
                  </a:schemeClr>
                </a:solidFill>
              </a:rPr>
              <a:t>savoirs associés</a:t>
            </a: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0" y="-46308"/>
            <a:ext cx="12192000" cy="10905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>
                <a:solidFill>
                  <a:schemeClr val="bg2"/>
                </a:solidFill>
                <a:latin typeface="+mn-lt"/>
              </a:rPr>
              <a:t>Le Référentiel</a:t>
            </a:r>
            <a:endParaRPr lang="fr-FR" sz="28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745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4249" y="2132884"/>
            <a:ext cx="1008112" cy="807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Forme libre 17"/>
          <p:cNvSpPr/>
          <p:nvPr/>
        </p:nvSpPr>
        <p:spPr>
          <a:xfrm>
            <a:off x="2418478" y="970586"/>
            <a:ext cx="1686139" cy="1589444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804" tIns="208804" rIns="208804" bIns="208804" numCol="1" spcCol="1270" anchor="ctr" anchorCtr="0">
            <a:no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Référentiel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>
                <a:solidFill>
                  <a:schemeClr val="tx1"/>
                </a:solidFill>
              </a:rPr>
              <a:t>ou de sa répartition sur les 2 ou 3 ans</a:t>
            </a:r>
          </a:p>
        </p:txBody>
      </p:sp>
      <p:sp>
        <p:nvSpPr>
          <p:cNvPr id="27" name="Forme libre 26"/>
          <p:cNvSpPr/>
          <p:nvPr/>
        </p:nvSpPr>
        <p:spPr>
          <a:xfrm>
            <a:off x="4292123" y="1000719"/>
            <a:ext cx="1686139" cy="1589444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92D050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804" tIns="208804" rIns="208804" bIns="208804" numCol="1" spcCol="1270" anchor="ctr" anchorCtr="0">
            <a:no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Calendrier scolaire</a:t>
            </a:r>
          </a:p>
        </p:txBody>
      </p:sp>
      <p:sp>
        <p:nvSpPr>
          <p:cNvPr id="28" name="Forme libre 27"/>
          <p:cNvSpPr/>
          <p:nvPr/>
        </p:nvSpPr>
        <p:spPr>
          <a:xfrm>
            <a:off x="7028074" y="970586"/>
            <a:ext cx="1686139" cy="1589444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804" tIns="208804" rIns="208804" bIns="208804" numCol="1" spcCol="1270" anchor="ctr" anchorCtr="0">
            <a:no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Horaires de formation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PFMF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CCF</a:t>
            </a:r>
          </a:p>
        </p:txBody>
      </p:sp>
      <p:sp>
        <p:nvSpPr>
          <p:cNvPr id="29" name="Forme libre 28"/>
          <p:cNvSpPr/>
          <p:nvPr/>
        </p:nvSpPr>
        <p:spPr>
          <a:xfrm>
            <a:off x="8970774" y="925748"/>
            <a:ext cx="1686139" cy="1589444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804" tIns="208804" rIns="208804" bIns="208804" numCol="1" spcCol="1270" anchor="ctr" anchorCtr="0">
            <a:no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>
                <a:solidFill>
                  <a:schemeClr val="tx1"/>
                </a:solidFill>
              </a:rPr>
              <a:t>Supports 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>
                <a:solidFill>
                  <a:schemeClr val="tx1"/>
                </a:solidFill>
              </a:rPr>
              <a:t>outils</a:t>
            </a:r>
            <a:endParaRPr lang="fr-FR">
              <a:solidFill>
                <a:schemeClr val="tx1"/>
              </a:solidFill>
            </a:endParaRP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>
                <a:solidFill>
                  <a:schemeClr val="tx1"/>
                </a:solidFill>
              </a:rPr>
              <a:t>salles</a:t>
            </a:r>
            <a:r>
              <a:rPr lang="fr-FR">
                <a:solidFill>
                  <a:schemeClr val="tx1"/>
                </a:solidFill>
              </a:rPr>
              <a:t> </a:t>
            </a:r>
            <a:r>
              <a:rPr lang="fr-FR" sz="1400">
                <a:solidFill>
                  <a:schemeClr val="tx1"/>
                </a:solidFill>
              </a:rPr>
              <a:t>spécialisées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86591" y="101953"/>
            <a:ext cx="4450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Construire</a:t>
            </a:r>
            <a:r>
              <a:rPr lang="fr-FR" sz="2800" b="1" dirty="0" smtClean="0"/>
              <a:t> </a:t>
            </a:r>
            <a:r>
              <a: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une progression</a:t>
            </a:r>
          </a:p>
        </p:txBody>
      </p:sp>
      <p:grpSp>
        <p:nvGrpSpPr>
          <p:cNvPr id="21" name="Group 13"/>
          <p:cNvGrpSpPr>
            <a:grpSpLocks/>
          </p:cNvGrpSpPr>
          <p:nvPr/>
        </p:nvGrpSpPr>
        <p:grpSpPr bwMode="auto">
          <a:xfrm>
            <a:off x="1756084" y="2870798"/>
            <a:ext cx="8900829" cy="4044820"/>
            <a:chOff x="1591" y="5455"/>
            <a:chExt cx="12617" cy="4529"/>
          </a:xfrm>
        </p:grpSpPr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1" y="5455"/>
              <a:ext cx="12617" cy="4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8" y="5480"/>
              <a:ext cx="12444" cy="4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2" name="Group 16"/>
            <p:cNvGrpSpPr>
              <a:grpSpLocks/>
            </p:cNvGrpSpPr>
            <p:nvPr/>
          </p:nvGrpSpPr>
          <p:grpSpPr bwMode="auto">
            <a:xfrm>
              <a:off x="1676" y="5479"/>
              <a:ext cx="12447" cy="4360"/>
              <a:chOff x="1676" y="5479"/>
              <a:chExt cx="12447" cy="4360"/>
            </a:xfrm>
          </p:grpSpPr>
          <p:sp>
            <p:nvSpPr>
              <p:cNvPr id="23" name="Freeform 17"/>
              <p:cNvSpPr>
                <a:spLocks/>
              </p:cNvSpPr>
              <p:nvPr/>
            </p:nvSpPr>
            <p:spPr bwMode="auto">
              <a:xfrm>
                <a:off x="1676" y="5479"/>
                <a:ext cx="12447" cy="4360"/>
              </a:xfrm>
              <a:custGeom>
                <a:avLst/>
                <a:gdLst>
                  <a:gd name="T0" fmla="+- 0 1676 1676"/>
                  <a:gd name="T1" fmla="*/ T0 w 12447"/>
                  <a:gd name="T2" fmla="+- 0 9839 5479"/>
                  <a:gd name="T3" fmla="*/ 9839 h 4360"/>
                  <a:gd name="T4" fmla="+- 0 14123 1676"/>
                  <a:gd name="T5" fmla="*/ T4 w 12447"/>
                  <a:gd name="T6" fmla="+- 0 9839 5479"/>
                  <a:gd name="T7" fmla="*/ 9839 h 4360"/>
                  <a:gd name="T8" fmla="+- 0 14123 1676"/>
                  <a:gd name="T9" fmla="*/ T8 w 12447"/>
                  <a:gd name="T10" fmla="+- 0 5479 5479"/>
                  <a:gd name="T11" fmla="*/ 5479 h 4360"/>
                  <a:gd name="T12" fmla="+- 0 1676 1676"/>
                  <a:gd name="T13" fmla="*/ T12 w 12447"/>
                  <a:gd name="T14" fmla="+- 0 5479 5479"/>
                  <a:gd name="T15" fmla="*/ 5479 h 4360"/>
                  <a:gd name="T16" fmla="+- 0 1676 1676"/>
                  <a:gd name="T17" fmla="*/ T16 w 12447"/>
                  <a:gd name="T18" fmla="+- 0 9839 5479"/>
                  <a:gd name="T19" fmla="*/ 9839 h 436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47" h="4360">
                    <a:moveTo>
                      <a:pt x="0" y="4360"/>
                    </a:moveTo>
                    <a:lnTo>
                      <a:pt x="12447" y="4360"/>
                    </a:lnTo>
                    <a:lnTo>
                      <a:pt x="12447" y="0"/>
                    </a:lnTo>
                    <a:lnTo>
                      <a:pt x="0" y="0"/>
                    </a:lnTo>
                    <a:lnTo>
                      <a:pt x="0" y="436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778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14" name="Titre 1"/>
          <p:cNvSpPr txBox="1">
            <a:spLocks/>
          </p:cNvSpPr>
          <p:nvPr/>
        </p:nvSpPr>
        <p:spPr>
          <a:xfrm>
            <a:off x="0" y="-46309"/>
            <a:ext cx="12192000" cy="8425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>
                <a:solidFill>
                  <a:schemeClr val="bg2"/>
                </a:solidFill>
                <a:latin typeface="+mn-lt"/>
              </a:rPr>
              <a:t>Construire la progression à partir </a:t>
            </a:r>
            <a:endParaRPr lang="fr-FR" sz="28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27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18501" t="18713" r="17384" b="5868"/>
          <a:stretch/>
        </p:blipFill>
        <p:spPr bwMode="auto">
          <a:xfrm>
            <a:off x="2253803" y="2459864"/>
            <a:ext cx="8010658" cy="39409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6" name="Rectangle à coins arrondis 5"/>
          <p:cNvSpPr/>
          <p:nvPr/>
        </p:nvSpPr>
        <p:spPr>
          <a:xfrm>
            <a:off x="2311756" y="343435"/>
            <a:ext cx="7894749" cy="6568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Référentiel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311755" y="1401649"/>
            <a:ext cx="7894749" cy="6568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Progression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6259130" y="1000258"/>
            <a:ext cx="103033" cy="364901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 flipH="1">
            <a:off x="6259129" y="2058472"/>
            <a:ext cx="103033" cy="401391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69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056338" y="151898"/>
            <a:ext cx="8798862" cy="6706102"/>
            <a:chOff x="1890005" y="147187"/>
            <a:chExt cx="8798862" cy="6706102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224359" y="579979"/>
              <a:ext cx="8130155" cy="5928238"/>
            </a:xfrm>
            <a:prstGeom prst="rect">
              <a:avLst/>
            </a:prstGeom>
          </p:spPr>
        </p:pic>
        <p:sp>
          <p:nvSpPr>
            <p:cNvPr id="4" name="ZoneTexte 3"/>
            <p:cNvSpPr txBox="1"/>
            <p:nvPr/>
          </p:nvSpPr>
          <p:spPr>
            <a:xfrm>
              <a:off x="6948264" y="99989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r-FR"/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890005" y="147187"/>
              <a:ext cx="8798862" cy="6706102"/>
            </a:xfrm>
            <a:prstGeom prst="rect">
              <a:avLst/>
            </a:prstGeom>
          </p:spPr>
        </p:pic>
      </p:grpSp>
      <p:sp>
        <p:nvSpPr>
          <p:cNvPr id="6" name="Rectangle 5"/>
          <p:cNvSpPr/>
          <p:nvPr/>
        </p:nvSpPr>
        <p:spPr>
          <a:xfrm>
            <a:off x="2919166" y="1133341"/>
            <a:ext cx="6907413" cy="4899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L’énoncé de </a:t>
            </a:r>
            <a:r>
              <a:rPr lang="fr-FR" b="1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l’objectif et des consignes  doivent </a:t>
            </a:r>
            <a:r>
              <a:rPr lang="fr-FR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être </a:t>
            </a:r>
            <a:r>
              <a:rPr lang="fr-FR" b="1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écrits </a:t>
            </a:r>
            <a:r>
              <a:rPr lang="fr-FR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telle sorte que la </a:t>
            </a:r>
            <a:r>
              <a:rPr lang="fr-FR" sz="20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performance soit observable</a:t>
            </a:r>
            <a:r>
              <a:rPr lang="fr-FR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fr-FR" b="1" dirty="0">
              <a:ln w="0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pas utiliser des verbes dont les significations sont multiples, imprécises ou abstraites.</a:t>
            </a:r>
          </a:p>
          <a:p>
            <a:pPr algn="ctr"/>
            <a:endParaRPr lang="fr-FR" dirty="0">
              <a:ln w="0">
                <a:noFill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fr-FR" b="1" dirty="0">
                <a:ln w="0">
                  <a:noFill/>
                </a:ln>
                <a:solidFill>
                  <a:srgbClr val="FF0000"/>
                </a:solidFill>
              </a:rPr>
              <a:t>ÉVITER </a:t>
            </a:r>
          </a:p>
          <a:p>
            <a:pPr algn="ctr"/>
            <a:r>
              <a:rPr lang="fr-FR" b="1" dirty="0">
                <a:ln w="0">
                  <a:noFill/>
                </a:ln>
                <a:solidFill>
                  <a:srgbClr val="FF0000"/>
                </a:solidFill>
              </a:rPr>
              <a:t>connaître – comprendre </a:t>
            </a:r>
          </a:p>
          <a:p>
            <a:pPr algn="ctr"/>
            <a:endParaRPr lang="fr-FR" b="1" dirty="0">
              <a:ln w="0">
                <a:noFill/>
              </a:ln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ln w="0">
                  <a:noFill/>
                </a:ln>
                <a:solidFill>
                  <a:srgbClr val="00B050"/>
                </a:solidFill>
              </a:rPr>
              <a:t>REMPLACER </a:t>
            </a:r>
          </a:p>
          <a:p>
            <a:pPr algn="ctr"/>
            <a:r>
              <a:rPr lang="fr-FR" b="1" dirty="0">
                <a:ln w="0">
                  <a:noFill/>
                </a:ln>
                <a:solidFill>
                  <a:srgbClr val="00B050"/>
                </a:solidFill>
              </a:rPr>
              <a:t>par des verbes d’action : </a:t>
            </a:r>
          </a:p>
          <a:p>
            <a:pPr algn="ctr"/>
            <a:r>
              <a:rPr lang="fr-FR" b="1" dirty="0">
                <a:ln w="0">
                  <a:noFill/>
                </a:ln>
                <a:solidFill>
                  <a:srgbClr val="00B050"/>
                </a:solidFill>
              </a:rPr>
              <a:t>choisir – cocher – inscrire – noter</a:t>
            </a:r>
            <a:r>
              <a:rPr lang="fr-FR" b="1" dirty="0" smtClean="0">
                <a:ln w="0">
                  <a:noFill/>
                </a:ln>
                <a:solidFill>
                  <a:srgbClr val="00B050"/>
                </a:solidFill>
              </a:rPr>
              <a:t>…</a:t>
            </a:r>
          </a:p>
          <a:p>
            <a:pPr algn="ctr"/>
            <a:endParaRPr lang="fr-FR" b="1" dirty="0">
              <a:ln w="0">
                <a:noFill/>
              </a:ln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ln w="0">
                  <a:noFill/>
                </a:ln>
                <a:solidFill>
                  <a:schemeClr val="bg1"/>
                </a:solidFill>
              </a:rPr>
              <a:t>Commencer la rédaction d’un objectif ou d’une consigne par un verbe d’action </a:t>
            </a:r>
            <a:endParaRPr lang="fr-FR" b="1" dirty="0">
              <a:ln w="0">
                <a:noFill/>
              </a:ln>
              <a:solidFill>
                <a:schemeClr val="bg1"/>
              </a:solidFill>
            </a:endParaRPr>
          </a:p>
          <a:p>
            <a:pPr algn="ctr"/>
            <a:endParaRPr lang="fr-FR" b="1" dirty="0">
              <a:ln w="0">
                <a:noFill/>
              </a:ln>
              <a:solidFill>
                <a:schemeClr val="tx1"/>
              </a:solidFill>
            </a:endParaRPr>
          </a:p>
          <a:p>
            <a:pPr algn="ctr"/>
            <a:endParaRPr lang="fr-FR" b="1" dirty="0">
              <a:ln w="0">
                <a:noFill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92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597</Words>
  <Application>Microsoft Office PowerPoint</Application>
  <PresentationFormat>Personnalisé</PresentationFormat>
  <Paragraphs>171</Paragraphs>
  <Slides>13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1_Thème Office</vt:lpstr>
      <vt:lpstr>Enseignement explicite et consignes   </vt:lpstr>
      <vt:lpstr>Diapositive 2</vt:lpstr>
      <vt:lpstr>Expliciter : Pourquoi, comment ?</vt:lpstr>
      <vt:lpstr>Diapositive 4</vt:lpstr>
      <vt:lpstr>Démarches Pédagogiques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23</cp:revision>
  <dcterms:created xsi:type="dcterms:W3CDTF">2017-08-21T11:05:20Z</dcterms:created>
  <dcterms:modified xsi:type="dcterms:W3CDTF">2017-09-05T16:56:21Z</dcterms:modified>
</cp:coreProperties>
</file>