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8"/>
  </p:notesMasterIdLst>
  <p:sldIdLst>
    <p:sldId id="256" r:id="rId2"/>
    <p:sldId id="399" r:id="rId3"/>
    <p:sldId id="400" r:id="rId4"/>
    <p:sldId id="360" r:id="rId5"/>
    <p:sldId id="364" r:id="rId6"/>
    <p:sldId id="363" r:id="rId7"/>
    <p:sldId id="365" r:id="rId8"/>
    <p:sldId id="403" r:id="rId9"/>
    <p:sldId id="396" r:id="rId10"/>
    <p:sldId id="401" r:id="rId11"/>
    <p:sldId id="405" r:id="rId12"/>
    <p:sldId id="417" r:id="rId13"/>
    <p:sldId id="404" r:id="rId14"/>
    <p:sldId id="258" r:id="rId15"/>
    <p:sldId id="362" r:id="rId16"/>
    <p:sldId id="386" r:id="rId17"/>
    <p:sldId id="391" r:id="rId18"/>
    <p:sldId id="393" r:id="rId19"/>
    <p:sldId id="390" r:id="rId20"/>
    <p:sldId id="392" r:id="rId21"/>
    <p:sldId id="356" r:id="rId22"/>
    <p:sldId id="394" r:id="rId23"/>
    <p:sldId id="395" r:id="rId24"/>
    <p:sldId id="382" r:id="rId25"/>
    <p:sldId id="407" r:id="rId26"/>
    <p:sldId id="419" r:id="rId27"/>
    <p:sldId id="414" r:id="rId28"/>
    <p:sldId id="260" r:id="rId29"/>
    <p:sldId id="257" r:id="rId30"/>
    <p:sldId id="262" r:id="rId31"/>
    <p:sldId id="409" r:id="rId32"/>
    <p:sldId id="410" r:id="rId33"/>
    <p:sldId id="259" r:id="rId34"/>
    <p:sldId id="411" r:id="rId35"/>
    <p:sldId id="418" r:id="rId36"/>
    <p:sldId id="41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9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05BC3-B42C-458B-B4C7-427918F7BD05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EC35A-9494-4FC4-ABDF-E4726A81D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71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ucerta.org/accueil" TargetMode="External"/><Relationship Id="rId3" Type="http://schemas.openxmlformats.org/officeDocument/2006/relationships/hyperlink" Target="eduscol.education.fr/ecogest/edunum" TargetMode="External"/><Relationship Id="rId7" Type="http://schemas.openxmlformats.org/officeDocument/2006/relationships/hyperlink" Target="http://crcf.ac-grenoble.fr/" TargetMode="External"/><Relationship Id="rId12" Type="http://schemas.openxmlformats.org/officeDocument/2006/relationships/hyperlink" Target="http://www.education.gouv.fr/" TargetMode="External"/><Relationship Id="rId2" Type="http://schemas.openxmlformats.org/officeDocument/2006/relationships/hyperlink" Target="https://crcom.ac-versailles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cm-tl.fr/" TargetMode="External"/><Relationship Id="rId11" Type="http://schemas.openxmlformats.org/officeDocument/2006/relationships/hyperlink" Target="http://www.insee.fr/" TargetMode="External"/><Relationship Id="rId5" Type="http://schemas.openxmlformats.org/officeDocument/2006/relationships/hyperlink" Target="https://www.viaeduc.fr/login" TargetMode="External"/><Relationship Id="rId10" Type="http://schemas.openxmlformats.org/officeDocument/2006/relationships/hyperlink" Target="http://www.legifrance.gouv.fr/" TargetMode="External"/><Relationship Id="rId4" Type="http://schemas.openxmlformats.org/officeDocument/2006/relationships/hyperlink" Target="http://eco-gestion.spip.ac-rouen.fr/" TargetMode="External"/><Relationship Id="rId9" Type="http://schemas.openxmlformats.org/officeDocument/2006/relationships/hyperlink" Target="https://www.economie.gouv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ydie.omont2@ac-normandie.fr" TargetMode="External"/><Relationship Id="rId2" Type="http://schemas.openxmlformats.org/officeDocument/2006/relationships/hyperlink" Target="http://eco-gestion.spip.ac-rouen.fr/?Le-plan-de-formation-2021-202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com.ac-versailles.fr/" TargetMode="External"/><Relationship Id="rId2" Type="http://schemas.openxmlformats.org/officeDocument/2006/relationships/hyperlink" Target="https://eduscol.education.fr/cid144117/stmg-bac-202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ucerta.org/" TargetMode="External"/><Relationship Id="rId5" Type="http://schemas.openxmlformats.org/officeDocument/2006/relationships/hyperlink" Target="http://crcf.ac-grenoble.fr/" TargetMode="External"/><Relationship Id="rId4" Type="http://schemas.openxmlformats.org/officeDocument/2006/relationships/hyperlink" Target="http://crcm-tl.fr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thieu.labbouz@ac-rouen.fr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cid47769/conseil-pedagogique.html" TargetMode="External"/><Relationship Id="rId2" Type="http://schemas.openxmlformats.org/officeDocument/2006/relationships/hyperlink" Target="http://www.ih2ef.education.fr/fr/ressources-par-type/outils-pour-agir/le-film-annuel-des-personnels-de-direction/detail-pdf/?a=16&amp;cHash=4f281da138&amp;pdfV=1&amp;NFile=Conseil+d%2527administr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.gouv.fr/pid285/bulletin_officiel.html?cid_bo=8730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bo/20/Special2/MENE2001095N.htm" TargetMode="External"/><Relationship Id="rId2" Type="http://schemas.openxmlformats.org/officeDocument/2006/relationships/hyperlink" Target="https://www.education.gouv.fr/bo/21/Hebdo30/MENE2121281N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com.ac-versailles.fr/spip.php?rubrique356" TargetMode="External"/><Relationship Id="rId2" Type="http://schemas.openxmlformats.org/officeDocument/2006/relationships/hyperlink" Target="https://eduscol.education.fr/cid144117/stmg-bac-202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aeduc.fr/group/199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6213FC3-20A1-4B0A-B534-33334744D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969" y="5827639"/>
            <a:ext cx="9345322" cy="736944"/>
          </a:xfrm>
        </p:spPr>
        <p:txBody>
          <a:bodyPr/>
          <a:lstStyle/>
          <a:p>
            <a:r>
              <a:rPr lang="fr-FR" dirty="0"/>
              <a:t>Mercredi 6 </a:t>
            </a:r>
            <a:r>
              <a:rPr lang="fr-FR" dirty="0" err="1"/>
              <a:t>oCTOBRE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BB847F-657E-408E-8565-2D1F03BB2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74786"/>
            <a:ext cx="5411647" cy="2023776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L’ENTREE DANS LE METIER</a:t>
            </a:r>
            <a:endParaRPr lang="fr-FR" sz="4400" dirty="0"/>
          </a:p>
        </p:txBody>
      </p:sp>
      <p:pic>
        <p:nvPicPr>
          <p:cNvPr id="1028" name="Picture 4" descr="Résultat de recherche d'images pour &quot;enseignants humour&quot;">
            <a:extLst>
              <a:ext uri="{FF2B5EF4-FFF2-40B4-BE49-F238E27FC236}">
                <a16:creationId xmlns:a16="http://schemas.microsoft.com/office/drawing/2014/main" id="{E6B98742-A345-9B40-9E15-8D7F4766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3" y="1683936"/>
            <a:ext cx="4638629" cy="46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3C43A1F-DAF1-B349-86DB-B13AF33C66AC}"/>
              </a:ext>
            </a:extLst>
          </p:cNvPr>
          <p:cNvSpPr txBox="1">
            <a:spLocks/>
          </p:cNvSpPr>
          <p:nvPr/>
        </p:nvSpPr>
        <p:spPr>
          <a:xfrm>
            <a:off x="2040921" y="526829"/>
            <a:ext cx="9675070" cy="7369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FR" sz="3600" b="1" dirty="0">
                <a:solidFill>
                  <a:schemeClr val="tx1"/>
                </a:solidFill>
              </a:rPr>
              <a:t>Formation des enseignants contractuels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A3786D-DE00-354F-94FE-6CB411EAF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44" y="261546"/>
            <a:ext cx="1758245" cy="12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91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11527" y="120587"/>
            <a:ext cx="3994848" cy="758952"/>
          </a:xfrm>
        </p:spPr>
        <p:txBody>
          <a:bodyPr/>
          <a:lstStyle/>
          <a:p>
            <a:r>
              <a:rPr lang="fr-FR" dirty="0"/>
              <a:t>Ressources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45BA1E8-8555-194B-9F29-608E3B2E5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33795"/>
              </p:ext>
            </p:extLst>
          </p:nvPr>
        </p:nvGraphicFramePr>
        <p:xfrm>
          <a:off x="402336" y="446341"/>
          <a:ext cx="9227438" cy="5911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127">
                  <a:extLst>
                    <a:ext uri="{9D8B030D-6E8A-4147-A177-3AD203B41FA5}">
                      <a16:colId xmlns:a16="http://schemas.microsoft.com/office/drawing/2014/main" val="9834380"/>
                    </a:ext>
                  </a:extLst>
                </a:gridCol>
                <a:gridCol w="1179418">
                  <a:extLst>
                    <a:ext uri="{9D8B030D-6E8A-4147-A177-3AD203B41FA5}">
                      <a16:colId xmlns:a16="http://schemas.microsoft.com/office/drawing/2014/main" val="520382948"/>
                    </a:ext>
                  </a:extLst>
                </a:gridCol>
                <a:gridCol w="2389470">
                  <a:extLst>
                    <a:ext uri="{9D8B030D-6E8A-4147-A177-3AD203B41FA5}">
                      <a16:colId xmlns:a16="http://schemas.microsoft.com/office/drawing/2014/main" val="1713070796"/>
                    </a:ext>
                  </a:extLst>
                </a:gridCol>
                <a:gridCol w="3063423">
                  <a:extLst>
                    <a:ext uri="{9D8B030D-6E8A-4147-A177-3AD203B41FA5}">
                      <a16:colId xmlns:a16="http://schemas.microsoft.com/office/drawing/2014/main" val="3742627324"/>
                    </a:ext>
                  </a:extLst>
                </a:gridCol>
              </a:tblGrid>
              <a:tr h="98218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Sites nationaux de ressources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Sources d’informations et d’échanges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40007"/>
                  </a:ext>
                </a:extLst>
              </a:tr>
              <a:tr h="1866159">
                <a:tc>
                  <a:txBody>
                    <a:bodyPr/>
                    <a:lstStyle/>
                    <a:p>
                      <a:r>
                        <a:rPr lang="fr-FR" dirty="0"/>
                        <a:t>Sciences de gestion et numérique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fr-FR" dirty="0">
                          <a:hlinkClick r:id="rId2"/>
                        </a:rPr>
                        <a:t>Cr-com</a:t>
                      </a:r>
                      <a:endParaRPr lang="fr-FR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r>
                        <a:rPr lang="fr-FR" b="1" dirty="0" err="1"/>
                        <a:t>Eduscol.fr</a:t>
                      </a:r>
                      <a:endParaRPr lang="fr-FR" b="1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Dont les ressources d’accompagnement du BAC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lettre d'information </a:t>
                      </a:r>
                      <a:r>
                        <a:rPr kumimoji="0"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économie-gestion</a:t>
                      </a: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nationale : </a:t>
                      </a:r>
                      <a:r>
                        <a:rPr kumimoji="0"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eduscol.education.fr</a:t>
                      </a: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r>
                        <a:rPr kumimoji="0"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ecogest</a:t>
                      </a: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r>
                        <a:rPr kumimoji="0"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edunum</a:t>
                      </a: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endParaRPr lang="fr-FR" dirty="0">
                        <a:effectLst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80669"/>
                  </a:ext>
                </a:extLst>
              </a:tr>
              <a:tr h="687532">
                <a:tc>
                  <a:txBody>
                    <a:bodyPr/>
                    <a:lstStyle/>
                    <a:p>
                      <a:r>
                        <a:rPr lang="fr-FR" dirty="0"/>
                        <a:t>Droit Economie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hlinkClick r:id="rId4"/>
                        </a:rPr>
                        <a:t>Site éco-gestion de l’académie de Rouen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892933"/>
                  </a:ext>
                </a:extLst>
              </a:tr>
              <a:tr h="424351">
                <a:tc>
                  <a:txBody>
                    <a:bodyPr/>
                    <a:lstStyle/>
                    <a:p>
                      <a:r>
                        <a:rPr lang="fr-FR" dirty="0"/>
                        <a:t>RH Com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Réseau</a:t>
                      </a: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social enseignants </a:t>
                      </a:r>
                      <a:r>
                        <a:rPr kumimoji="0"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Viaéduc</a:t>
                      </a: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effectLst/>
                          <a:hlinkClick r:id="rId5"/>
                        </a:rPr>
                        <a:t>https://www.viaeduc.fr/login</a:t>
                      </a:r>
                      <a:endParaRPr lang="fr-FR" dirty="0">
                        <a:effectLst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358388"/>
                  </a:ext>
                </a:extLst>
              </a:tr>
              <a:tr h="416704">
                <a:tc>
                  <a:txBody>
                    <a:bodyPr/>
                    <a:lstStyle/>
                    <a:p>
                      <a:r>
                        <a:rPr lang="fr-FR"/>
                        <a:t>Mercatique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hlinkClick r:id="rId6"/>
                        </a:rPr>
                        <a:t>Crcm-tl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421900"/>
                  </a:ext>
                </a:extLst>
              </a:tr>
              <a:tr h="409158">
                <a:tc>
                  <a:txBody>
                    <a:bodyPr/>
                    <a:lstStyle/>
                    <a:p>
                      <a:r>
                        <a:rPr lang="fr-FR"/>
                        <a:t>Gestion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hlinkClick r:id="rId7"/>
                        </a:rPr>
                        <a:t>crcf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434190"/>
                  </a:ext>
                </a:extLst>
              </a:tr>
              <a:tr h="1125503">
                <a:tc>
                  <a:txBody>
                    <a:bodyPr/>
                    <a:lstStyle/>
                    <a:p>
                      <a:r>
                        <a:rPr lang="fr-FR" dirty="0"/>
                        <a:t>SIG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hlinkClick r:id="rId8"/>
                        </a:rPr>
                        <a:t>Certa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3705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1711FC3-4A52-4548-9564-E4E236B0591D}"/>
              </a:ext>
            </a:extLst>
          </p:cNvPr>
          <p:cNvSpPr/>
          <p:nvPr/>
        </p:nvSpPr>
        <p:spPr>
          <a:xfrm>
            <a:off x="9801224" y="2201810"/>
            <a:ext cx="1988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E54928"/>
                </a:solidFill>
                <a:latin typeface="Calibri-Bold-Identity-H"/>
              </a:rPr>
              <a:t>+ Sites de </a:t>
            </a:r>
            <a:r>
              <a:rPr lang="fr-FR" dirty="0" err="1">
                <a:solidFill>
                  <a:srgbClr val="E54928"/>
                </a:solidFill>
                <a:latin typeface="Calibri-Bold-Identity-H"/>
              </a:rPr>
              <a:t>référence</a:t>
            </a:r>
            <a:endParaRPr lang="fr-FR" dirty="0">
              <a:solidFill>
                <a:srgbClr val="E54928"/>
              </a:solidFill>
              <a:latin typeface="Calibri-Bold-Identity-H"/>
            </a:endParaRPr>
          </a:p>
          <a:p>
            <a:r>
              <a:rPr lang="fr-FR" dirty="0">
                <a:solidFill>
                  <a:srgbClr val="7C7C7C"/>
                </a:solidFill>
                <a:latin typeface="Calibri-Bold-Identity-H"/>
                <a:hlinkClick r:id="rId9"/>
              </a:rPr>
              <a:t>economie.gouv.fr </a:t>
            </a:r>
            <a:r>
              <a:rPr lang="fr-FR" dirty="0">
                <a:solidFill>
                  <a:srgbClr val="7C7C7C"/>
                </a:solidFill>
                <a:latin typeface="Calibri-Bold-Identity-H"/>
                <a:hlinkClick r:id="rId10"/>
              </a:rPr>
              <a:t>legifrance.gouv.fr </a:t>
            </a:r>
            <a:r>
              <a:rPr lang="fr-FR" dirty="0">
                <a:solidFill>
                  <a:srgbClr val="7C7C7C"/>
                </a:solidFill>
                <a:latin typeface="ArialMT-Identity-H"/>
                <a:hlinkClick r:id="rId10"/>
              </a:rPr>
              <a:t> </a:t>
            </a:r>
            <a:r>
              <a:rPr lang="fr-FR" dirty="0">
                <a:solidFill>
                  <a:srgbClr val="7C7C7C"/>
                </a:solidFill>
                <a:latin typeface="Calibri-Bold-Identity-H"/>
                <a:hlinkClick r:id="rId11"/>
              </a:rPr>
              <a:t>insee.fr</a:t>
            </a:r>
            <a:r>
              <a:rPr lang="fr-FR" dirty="0">
                <a:solidFill>
                  <a:srgbClr val="7C7C7C"/>
                </a:solidFill>
                <a:latin typeface="Calibri-Bold-Identity-H"/>
              </a:rPr>
              <a:t/>
            </a:r>
            <a:br>
              <a:rPr lang="fr-FR" dirty="0">
                <a:solidFill>
                  <a:srgbClr val="7C7C7C"/>
                </a:solidFill>
                <a:latin typeface="Calibri-Bold-Identity-H"/>
              </a:rPr>
            </a:br>
            <a:r>
              <a:rPr lang="fr-FR" dirty="0" err="1">
                <a:solidFill>
                  <a:srgbClr val="7C7C7C"/>
                </a:solidFill>
                <a:latin typeface="Calibri-Bold-Identity-H"/>
                <a:hlinkClick r:id="rId12"/>
              </a:rPr>
              <a:t>education.gouv.fr</a:t>
            </a:r>
            <a:r>
              <a:rPr lang="fr-FR" dirty="0">
                <a:solidFill>
                  <a:srgbClr val="7C7C7C"/>
                </a:solidFill>
                <a:latin typeface="Calibri-Bold-Identity-H"/>
                <a:hlinkClick r:id="rId12"/>
              </a:rPr>
              <a:t> 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679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5224" y="379476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fr-FR" dirty="0"/>
              <a:t>Le plan académique de formation</a:t>
            </a:r>
            <a:br>
              <a:rPr lang="fr-FR" dirty="0"/>
            </a:br>
            <a:r>
              <a:rPr lang="fr-FR" sz="2200" dirty="0">
                <a:hlinkClick r:id="rId2"/>
              </a:rPr>
              <a:t>http://eco-gestion.spip.ac-rouen.fr/?Le-plan-de-formation-2021-2022</a:t>
            </a:r>
            <a:r>
              <a:rPr lang="fr-FR" sz="2200" dirty="0"/>
              <a:t>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2BA1B6C-BFF3-FD46-AC4C-0517B7E51B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Inscription auprès de Lydie </a:t>
            </a:r>
            <a:r>
              <a:rPr lang="fr-FR" dirty="0" err="1"/>
              <a:t>Omont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lydie.omont2@ac-normandie.fr</a:t>
            </a:r>
            <a:r>
              <a:rPr lang="fr-FR" dirty="0"/>
              <a:t>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659D2FD-8E94-E44A-A20E-1FF48205E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70313"/>
              </p:ext>
            </p:extLst>
          </p:nvPr>
        </p:nvGraphicFramePr>
        <p:xfrm>
          <a:off x="830159" y="1239232"/>
          <a:ext cx="10910737" cy="465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761">
                  <a:extLst>
                    <a:ext uri="{9D8B030D-6E8A-4147-A177-3AD203B41FA5}">
                      <a16:colId xmlns:a16="http://schemas.microsoft.com/office/drawing/2014/main" val="1837813568"/>
                    </a:ext>
                  </a:extLst>
                </a:gridCol>
                <a:gridCol w="8643976">
                  <a:extLst>
                    <a:ext uri="{9D8B030D-6E8A-4147-A177-3AD203B41FA5}">
                      <a16:colId xmlns:a16="http://schemas.microsoft.com/office/drawing/2014/main" val="3904497986"/>
                    </a:ext>
                  </a:extLst>
                </a:gridCol>
              </a:tblGrid>
              <a:tr h="462392">
                <a:tc>
                  <a:txBody>
                    <a:bodyPr/>
                    <a:lstStyle/>
                    <a:p>
                      <a:r>
                        <a:rPr lang="fr-FR" dirty="0"/>
                        <a:t>Grand 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journée en présentiel (p) + 1 journée en </a:t>
                      </a:r>
                      <a:r>
                        <a:rPr lang="fr-FR" dirty="0" err="1"/>
                        <a:t>distanciel</a:t>
                      </a:r>
                      <a:r>
                        <a:rPr lang="fr-FR" dirty="0"/>
                        <a:t> 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21573"/>
                  </a:ext>
                </a:extLst>
              </a:tr>
              <a:tr h="430959">
                <a:tc>
                  <a:txBody>
                    <a:bodyPr/>
                    <a:lstStyle/>
                    <a:p>
                      <a:r>
                        <a:rPr lang="fr-FR" dirty="0"/>
                        <a:t>MSDGN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journée en présentiel (p) + 1 journée en </a:t>
                      </a:r>
                      <a:r>
                        <a:rPr lang="fr-FR" dirty="0" err="1"/>
                        <a:t>distanciel</a:t>
                      </a:r>
                      <a:r>
                        <a:rPr lang="fr-FR" dirty="0"/>
                        <a:t> 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874617"/>
                  </a:ext>
                </a:extLst>
              </a:tr>
              <a:tr h="664063">
                <a:tc>
                  <a:txBody>
                    <a:bodyPr/>
                    <a:lstStyle/>
                    <a:p>
                      <a:r>
                        <a:rPr lang="fr-FR" dirty="0"/>
                        <a:t>Management (conso. scientifique)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 heures en </a:t>
                      </a:r>
                      <a:r>
                        <a:rPr lang="fr-FR" dirty="0" err="1"/>
                        <a:t>distanciel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196837"/>
                  </a:ext>
                </a:extLst>
              </a:tr>
              <a:tr h="364290">
                <a:tc>
                  <a:txBody>
                    <a:bodyPr/>
                    <a:lstStyle/>
                    <a:p>
                      <a:r>
                        <a:rPr lang="fr-FR" dirty="0"/>
                        <a:t>SDGN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3h présentiel + 3 heures </a:t>
                      </a:r>
                      <a:r>
                        <a:rPr lang="fr-FR" dirty="0" err="1"/>
                        <a:t>distanciel</a:t>
                      </a:r>
                      <a:r>
                        <a:rPr lang="fr-FR" dirty="0"/>
                        <a:t> – 2 groupes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245971"/>
                  </a:ext>
                </a:extLst>
              </a:tr>
              <a:tr h="364290">
                <a:tc>
                  <a:txBody>
                    <a:bodyPr/>
                    <a:lstStyle/>
                    <a:p>
                      <a:r>
                        <a:rPr lang="fr-FR" dirty="0"/>
                        <a:t>Economie (</a:t>
                      </a:r>
                      <a:r>
                        <a:rPr lang="fr-FR" dirty="0" err="1"/>
                        <a:t>BdF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journée présentiel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317229"/>
                  </a:ext>
                </a:extLst>
              </a:tr>
              <a:tr h="364290">
                <a:tc>
                  <a:txBody>
                    <a:bodyPr/>
                    <a:lstStyle/>
                    <a:p>
                      <a:r>
                        <a:rPr lang="fr-FR" dirty="0"/>
                        <a:t>Economie (STMG)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 journée présentiel + 3 heures </a:t>
                      </a:r>
                      <a:r>
                        <a:rPr lang="fr-FR" dirty="0" err="1"/>
                        <a:t>distanciel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706203"/>
                  </a:ext>
                </a:extLst>
              </a:tr>
              <a:tr h="364290">
                <a:tc>
                  <a:txBody>
                    <a:bodyPr/>
                    <a:lstStyle/>
                    <a:p>
                      <a:r>
                        <a:rPr lang="fr-FR" dirty="0"/>
                        <a:t>Droit STMG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 journée présentiel + 3 heures </a:t>
                      </a:r>
                      <a:r>
                        <a:rPr lang="fr-FR" dirty="0" err="1"/>
                        <a:t>distanciel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567982"/>
                  </a:ext>
                </a:extLst>
              </a:tr>
              <a:tr h="628339">
                <a:tc>
                  <a:txBody>
                    <a:bodyPr/>
                    <a:lstStyle/>
                    <a:p>
                      <a:r>
                        <a:rPr lang="fr-FR" dirty="0"/>
                        <a:t>Droit (conso. scientifique)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6 heures </a:t>
                      </a:r>
                      <a:r>
                        <a:rPr lang="fr-FR" dirty="0" err="1"/>
                        <a:t>distanciel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07278"/>
                  </a:ext>
                </a:extLst>
              </a:tr>
              <a:tr h="414303">
                <a:tc>
                  <a:txBody>
                    <a:bodyPr/>
                    <a:lstStyle/>
                    <a:p>
                      <a:r>
                        <a:rPr lang="fr-FR" dirty="0"/>
                        <a:t>Autre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Enseigner au et par le numérique (1 journée en présentiel et 1 journée en </a:t>
                      </a:r>
                      <a:r>
                        <a:rPr lang="fr-FR" dirty="0" err="1"/>
                        <a:t>distanciel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686332"/>
                  </a:ext>
                </a:extLst>
              </a:tr>
              <a:tr h="575600">
                <a:tc>
                  <a:txBody>
                    <a:bodyPr/>
                    <a:lstStyle/>
                    <a:p>
                      <a:r>
                        <a:rPr lang="fr-FR" dirty="0"/>
                        <a:t>Autre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Formations spécifiques par BTS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2372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451A051-1948-644F-9955-95047A56AFF4}"/>
              </a:ext>
            </a:extLst>
          </p:cNvPr>
          <p:cNvSpPr/>
          <p:nvPr/>
        </p:nvSpPr>
        <p:spPr>
          <a:xfrm>
            <a:off x="1689446" y="5976748"/>
            <a:ext cx="9290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Inscription auprès de Lydie </a:t>
            </a:r>
            <a:r>
              <a:rPr lang="fr-FR" b="1" dirty="0" err="1"/>
              <a:t>Omont</a:t>
            </a:r>
            <a:r>
              <a:rPr lang="fr-FR" b="1" dirty="0"/>
              <a:t> : </a:t>
            </a:r>
            <a:r>
              <a:rPr lang="fr-FR" b="1" dirty="0">
                <a:hlinkClick r:id="rId3"/>
              </a:rPr>
              <a:t>lydie.omont2@ac-normandie.fr</a:t>
            </a:r>
            <a:r>
              <a:rPr lang="fr-F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18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0B9F3-E089-4372-AB00-365310A2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CAPET EXTERNE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0260AA-7098-47CB-A0DA-93B9F60BF9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527047"/>
            <a:ext cx="11338560" cy="483399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Dates d’inscription</a:t>
            </a:r>
          </a:p>
          <a:p>
            <a:pPr marL="0" indent="0">
              <a:buNone/>
            </a:pPr>
            <a:r>
              <a:rPr lang="fr-FR" dirty="0"/>
              <a:t>Du mardi 12 octobre 2021, à partir de midi, au mercredi 10 novembre 2021, 17 heures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Épreuves d’admissibilité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Épreuve écrite disciplinaire </a:t>
            </a:r>
          </a:p>
          <a:p>
            <a:r>
              <a:rPr lang="fr-FR" dirty="0"/>
              <a:t>Droit, économie et management</a:t>
            </a:r>
          </a:p>
          <a:p>
            <a:r>
              <a:rPr lang="fr-FR" dirty="0"/>
              <a:t>Durée : 5 heures</a:t>
            </a:r>
          </a:p>
          <a:p>
            <a:r>
              <a:rPr lang="fr-FR" dirty="0"/>
              <a:t>Coefficient 2</a:t>
            </a:r>
          </a:p>
          <a:p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Épreuve écrite disciplinaire appliquée</a:t>
            </a:r>
          </a:p>
          <a:p>
            <a:r>
              <a:rPr lang="fr-FR" dirty="0"/>
              <a:t>Sciences de gestion / option choisie</a:t>
            </a:r>
          </a:p>
          <a:p>
            <a:r>
              <a:rPr lang="fr-FR" dirty="0"/>
              <a:t>Durée : 5 heures</a:t>
            </a:r>
          </a:p>
          <a:p>
            <a:r>
              <a:rPr lang="fr-FR" dirty="0"/>
              <a:t>Coefficient 2</a:t>
            </a:r>
          </a:p>
        </p:txBody>
      </p:sp>
    </p:spTree>
    <p:extLst>
      <p:ext uri="{BB962C8B-B14F-4D97-AF65-F5344CB8AC3E}">
        <p14:creationId xmlns:p14="http://schemas.microsoft.com/office/powerpoint/2010/main" val="282599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6213FC3-20A1-4B0A-B534-33334744D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969" y="5827639"/>
            <a:ext cx="9345322" cy="736944"/>
          </a:xfrm>
        </p:spPr>
        <p:txBody>
          <a:bodyPr/>
          <a:lstStyle/>
          <a:p>
            <a:r>
              <a:rPr lang="fr-FR" dirty="0"/>
              <a:t>Mercredi 6 </a:t>
            </a:r>
            <a:r>
              <a:rPr lang="fr-FR" dirty="0" err="1"/>
              <a:t>oCTOBRE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BB847F-657E-408E-8565-2D1F03BB2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74786"/>
            <a:ext cx="5411647" cy="2023776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LA CONSTRUCTION D’UNE SEQUENCE</a:t>
            </a:r>
            <a:endParaRPr lang="fr-FR" sz="440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3C43A1F-DAF1-B349-86DB-B13AF33C66AC}"/>
              </a:ext>
            </a:extLst>
          </p:cNvPr>
          <p:cNvSpPr txBox="1">
            <a:spLocks/>
          </p:cNvSpPr>
          <p:nvPr/>
        </p:nvSpPr>
        <p:spPr>
          <a:xfrm>
            <a:off x="3804355" y="418223"/>
            <a:ext cx="7787458" cy="138790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FR" sz="3600" b="1" dirty="0">
                <a:solidFill>
                  <a:schemeClr val="tx1"/>
                </a:solidFill>
              </a:rPr>
              <a:t>Formation des enseignants contractuels</a:t>
            </a:r>
          </a:p>
        </p:txBody>
      </p:sp>
      <p:pic>
        <p:nvPicPr>
          <p:cNvPr id="1026" name="Picture 2" descr="Un MOOC pour construire son cours à distance - HES-SO Valais-Wallis">
            <a:extLst>
              <a:ext uri="{FF2B5EF4-FFF2-40B4-BE49-F238E27FC236}">
                <a16:creationId xmlns:a16="http://schemas.microsoft.com/office/drawing/2014/main" id="{A83C98D6-3E49-F94B-8CB9-51E82F68A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12" y="3104957"/>
            <a:ext cx="4139749" cy="27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DBF372-D1A8-EB40-B9E2-4611122A7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295412"/>
            <a:ext cx="2088687" cy="15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0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Thématiques abordées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0937B8-E598-40B5-8A48-D69255B2D1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527047"/>
            <a:ext cx="5581775" cy="4653833"/>
          </a:xfrm>
        </p:spPr>
        <p:txBody>
          <a:bodyPr>
            <a:normAutofit/>
          </a:bodyPr>
          <a:lstStyle/>
          <a:p>
            <a:r>
              <a:rPr lang="fr-FR" sz="2800" dirty="0"/>
              <a:t>Les programmes</a:t>
            </a:r>
          </a:p>
          <a:p>
            <a:r>
              <a:rPr lang="fr-FR" sz="2800" dirty="0"/>
              <a:t>Eléments didactiques</a:t>
            </a:r>
          </a:p>
          <a:p>
            <a:r>
              <a:rPr lang="fr-FR" sz="2800" dirty="0"/>
              <a:t>La didactisation des documents</a:t>
            </a:r>
          </a:p>
          <a:p>
            <a:r>
              <a:rPr lang="fr-FR" sz="2800" dirty="0"/>
              <a:t>La construction d’une séquence</a:t>
            </a:r>
          </a:p>
        </p:txBody>
      </p:sp>
      <p:pic>
        <p:nvPicPr>
          <p:cNvPr id="2052" name="Picture 4" descr="Résultat de recherche d'images pour &quot;échange&quot;">
            <a:extLst>
              <a:ext uri="{FF2B5EF4-FFF2-40B4-BE49-F238E27FC236}">
                <a16:creationId xmlns:a16="http://schemas.microsoft.com/office/drawing/2014/main" id="{464B0139-517F-CC43-B4CC-14236D98A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36" y="1926059"/>
            <a:ext cx="5328987" cy="351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74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734"/>
            <a:ext cx="11379200" cy="758952"/>
          </a:xfrm>
        </p:spPr>
        <p:txBody>
          <a:bodyPr/>
          <a:lstStyle/>
          <a:p>
            <a:r>
              <a:rPr lang="fr-FR" dirty="0"/>
              <a:t>Les programmes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6045C3-8C95-5B4B-9B2A-B88CF51AF22A}"/>
              </a:ext>
            </a:extLst>
          </p:cNvPr>
          <p:cNvSpPr txBox="1"/>
          <p:nvPr/>
        </p:nvSpPr>
        <p:spPr>
          <a:xfrm>
            <a:off x="488244" y="1582340"/>
            <a:ext cx="1121551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En STMG, disponible sur </a:t>
            </a:r>
            <a:r>
              <a:rPr lang="fr-FR" sz="2400" dirty="0" err="1"/>
              <a:t>Eduscol</a:t>
            </a:r>
            <a:r>
              <a:rPr lang="fr-FR" sz="2400" dirty="0"/>
              <a:t>, le site institutionnel de l’Education Nationale</a:t>
            </a:r>
          </a:p>
          <a:p>
            <a:r>
              <a:rPr lang="fr-FR" sz="2400" dirty="0">
                <a:hlinkClick r:id="rId2"/>
              </a:rPr>
              <a:t>https://eduscol.education.fr/cid144117/stmg-bac-2021.html</a:t>
            </a:r>
            <a:r>
              <a:rPr lang="fr-FR" sz="2400" dirty="0"/>
              <a:t> 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En BTS, disponibles sur les sites institutionnels de ressources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 site du </a:t>
            </a:r>
            <a:r>
              <a:rPr lang="fr-FR" sz="2400" dirty="0" err="1"/>
              <a:t>CrCOM</a:t>
            </a:r>
            <a:r>
              <a:rPr lang="fr-FR" sz="2400" dirty="0"/>
              <a:t> : BTS GPME, BTS SAM (</a:t>
            </a:r>
            <a:r>
              <a:rPr lang="fr-FR" sz="2400" dirty="0">
                <a:hlinkClick r:id="rId3"/>
              </a:rPr>
              <a:t>https://crcom.ac-versailles.fr/</a:t>
            </a:r>
            <a:r>
              <a:rPr lang="fr-FR" sz="2400" dirty="0"/>
              <a:t>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 site </a:t>
            </a:r>
            <a:r>
              <a:rPr lang="fr-FR" sz="2400" dirty="0" err="1"/>
              <a:t>crcm-tl</a:t>
            </a:r>
            <a:r>
              <a:rPr lang="fr-FR" sz="2400" dirty="0"/>
              <a:t> : BTS NDRC, BTS MCO, BTS TC, BTS CI (</a:t>
            </a:r>
            <a:r>
              <a:rPr lang="fr-FR" sz="2400" dirty="0">
                <a:hlinkClick r:id="rId4"/>
              </a:rPr>
              <a:t>http://crcm-tl.fr/</a:t>
            </a:r>
            <a:r>
              <a:rPr lang="fr-FR" sz="2400" dirty="0"/>
              <a:t>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 site CRCF : BTS CG (</a:t>
            </a:r>
            <a:r>
              <a:rPr lang="fr-FR" sz="2400" dirty="0">
                <a:hlinkClick r:id="rId5"/>
              </a:rPr>
              <a:t>http://crcf.ac-grenoble.fr/</a:t>
            </a:r>
            <a:r>
              <a:rPr lang="fr-FR" sz="2400" dirty="0"/>
              <a:t>)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 CERTA : BTS SIO (</a:t>
            </a:r>
            <a:r>
              <a:rPr lang="fr-FR" sz="2400" dirty="0">
                <a:hlinkClick r:id="rId6"/>
              </a:rPr>
              <a:t>https://www.reseaucerta.org/</a:t>
            </a:r>
            <a:r>
              <a:rPr lang="fr-FR" sz="2400" dirty="0"/>
              <a:t>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Des sites dédiés pour les BTS spécialisés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05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734"/>
            <a:ext cx="11379200" cy="758952"/>
          </a:xfrm>
        </p:spPr>
        <p:txBody>
          <a:bodyPr/>
          <a:lstStyle/>
          <a:p>
            <a:r>
              <a:rPr lang="fr-FR" dirty="0"/>
              <a:t>L’enseignement du droit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6045C3-8C95-5B4B-9B2A-B88CF51AF22A}"/>
              </a:ext>
            </a:extLst>
          </p:cNvPr>
          <p:cNvSpPr txBox="1"/>
          <p:nvPr/>
        </p:nvSpPr>
        <p:spPr>
          <a:xfrm>
            <a:off x="488244" y="1451054"/>
            <a:ext cx="112155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Les finalités et objectifs </a:t>
            </a:r>
            <a:r>
              <a:rPr lang="fr-FR" sz="2400" dirty="0"/>
              <a:t>: développer des capacités d’analyse prenant appui sur des raisonnements juridiques, contribuer à la formation du citoyen, favoriser la poursuite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 positionnement </a:t>
            </a:r>
            <a:r>
              <a:rPr lang="fr-FR" sz="2400" dirty="0"/>
              <a:t>: une approche généraliste, sans exhaustivité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95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734"/>
            <a:ext cx="11379200" cy="758952"/>
          </a:xfrm>
        </p:spPr>
        <p:txBody>
          <a:bodyPr/>
          <a:lstStyle/>
          <a:p>
            <a:r>
              <a:rPr lang="fr-FR" dirty="0"/>
              <a:t>L’enseignement du droit (2)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6045C3-8C95-5B4B-9B2A-B88CF51AF22A}"/>
              </a:ext>
            </a:extLst>
          </p:cNvPr>
          <p:cNvSpPr txBox="1"/>
          <p:nvPr/>
        </p:nvSpPr>
        <p:spPr>
          <a:xfrm>
            <a:off x="488244" y="1451054"/>
            <a:ext cx="1121551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L’organisation du programme</a:t>
            </a:r>
          </a:p>
          <a:p>
            <a:r>
              <a:rPr lang="fr-FR" sz="2400" i="1" dirty="0" err="1"/>
              <a:t>Thème</a:t>
            </a:r>
            <a:r>
              <a:rPr lang="fr-FR" sz="2400" i="1" dirty="0"/>
              <a:t> 1 : Qu'est-ce que le droit ? </a:t>
            </a:r>
            <a:endParaRPr lang="fr-FR" sz="3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Les repères pour l’enseignement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Les capacités recherchées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Un enseignement fondé sur l’analyse de situations concrètes, notamment chiffrées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Des exemples de ressources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0A3A2-DE8E-5847-8472-4E507B854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44" y="2370398"/>
            <a:ext cx="9465028" cy="21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62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734"/>
            <a:ext cx="11379200" cy="758952"/>
          </a:xfrm>
        </p:spPr>
        <p:txBody>
          <a:bodyPr/>
          <a:lstStyle/>
          <a:p>
            <a:r>
              <a:rPr lang="fr-FR" dirty="0"/>
              <a:t>L’enseignement de l’économie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6045C3-8C95-5B4B-9B2A-B88CF51AF22A}"/>
              </a:ext>
            </a:extLst>
          </p:cNvPr>
          <p:cNvSpPr txBox="1"/>
          <p:nvPr/>
        </p:nvSpPr>
        <p:spPr>
          <a:xfrm>
            <a:off x="488244" y="1451054"/>
            <a:ext cx="112155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Les finalités et objectifs </a:t>
            </a:r>
            <a:r>
              <a:rPr lang="fr-FR" sz="2400" dirty="0"/>
              <a:t>: connaissances économiques, s’interroger sur les enjeux économiques majeurs, analyse et argumentation économique, poursuite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 positionnement </a:t>
            </a:r>
            <a:r>
              <a:rPr lang="fr-FR" sz="2400" dirty="0"/>
              <a:t>: une approche ancrée sur l’observation et la compréhension de phénomènes réels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39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F6045C3-8C95-5B4B-9B2A-B88CF51AF22A}"/>
              </a:ext>
            </a:extLst>
          </p:cNvPr>
          <p:cNvSpPr txBox="1"/>
          <p:nvPr/>
        </p:nvSpPr>
        <p:spPr>
          <a:xfrm>
            <a:off x="402336" y="436749"/>
            <a:ext cx="11564377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3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L’enseignement du droit (2)</a:t>
            </a:r>
          </a:p>
          <a:p>
            <a:endParaRPr lang="fr-FR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L’organisation du programme</a:t>
            </a:r>
          </a:p>
          <a:p>
            <a:r>
              <a:rPr lang="fr-FR" sz="2400" i="1" dirty="0"/>
              <a:t>Thème 1 : Quelles sont les grandes questions économiques et leurs enjeux actuels 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Les repères pour l’enseignement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Les capacités recherchées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Un enseignement fondé sur l’analyse de situations concrètes, notamment chiffrées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Des exemples de ressources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8D2284-6A2E-8841-B35A-6A2D8478D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2023459"/>
            <a:ext cx="7729425" cy="25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4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Thématiques abordées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0937B8-E598-40B5-8A48-D69255B2D1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527047"/>
            <a:ext cx="5581775" cy="4653833"/>
          </a:xfrm>
        </p:spPr>
        <p:txBody>
          <a:bodyPr>
            <a:normAutofit/>
          </a:bodyPr>
          <a:lstStyle/>
          <a:p>
            <a:r>
              <a:rPr lang="fr-FR" sz="2800" dirty="0"/>
              <a:t>Le fonctionnement d’un établissement</a:t>
            </a:r>
          </a:p>
          <a:p>
            <a:r>
              <a:rPr lang="fr-FR" sz="2800" dirty="0"/>
              <a:t>Les missions de l’enseignant</a:t>
            </a:r>
          </a:p>
          <a:p>
            <a:r>
              <a:rPr lang="fr-FR" sz="2800" dirty="0"/>
              <a:t>La gestion de classe</a:t>
            </a:r>
          </a:p>
          <a:p>
            <a:r>
              <a:rPr lang="fr-FR" sz="2800" dirty="0"/>
              <a:t>L’enseignement en économie gestion</a:t>
            </a:r>
          </a:p>
          <a:p>
            <a:r>
              <a:rPr lang="fr-FR" sz="2800" dirty="0"/>
              <a:t>La certification : le CAPET externe</a:t>
            </a:r>
          </a:p>
        </p:txBody>
      </p:sp>
      <p:pic>
        <p:nvPicPr>
          <p:cNvPr id="2052" name="Picture 4" descr="Résultat de recherche d'images pour &quot;échange&quot;">
            <a:extLst>
              <a:ext uri="{FF2B5EF4-FFF2-40B4-BE49-F238E27FC236}">
                <a16:creationId xmlns:a16="http://schemas.microsoft.com/office/drawing/2014/main" id="{464B0139-517F-CC43-B4CC-14236D98A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36" y="1926059"/>
            <a:ext cx="5328987" cy="351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40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55" y="342245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fr-FR" dirty="0"/>
              <a:t>L’enseignement du Management, des Sciences de Gestion et Numérique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6045C3-8C95-5B4B-9B2A-B88CF51AF22A}"/>
              </a:ext>
            </a:extLst>
          </p:cNvPr>
          <p:cNvSpPr txBox="1"/>
          <p:nvPr/>
        </p:nvSpPr>
        <p:spPr>
          <a:xfrm>
            <a:off x="488244" y="1451054"/>
            <a:ext cx="112155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Les sciences de gestion dans le cycle terminal </a:t>
            </a:r>
            <a:r>
              <a:rPr lang="fr-FR" sz="2400" dirty="0"/>
              <a:t>: liées au fonctionnement des organisations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La didactique des sciences de gestion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Une approche fondée sur l’articulation entre l’observation, l’analyse, la conceptualisation et l’interprétation de cas d’organisations.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Une approche fondée sur des situations réelles (le rôle des monographies)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Une approche critique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 développement de compétences orales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La mise en évidence de tensions (Terminale)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2400" dirty="0"/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944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1994" y="503751"/>
            <a:ext cx="5765800" cy="758952"/>
          </a:xfrm>
        </p:spPr>
        <p:txBody>
          <a:bodyPr>
            <a:normAutofit fontScale="90000"/>
          </a:bodyPr>
          <a:lstStyle/>
          <a:p>
            <a:r>
              <a:rPr lang="fr-FR" dirty="0"/>
              <a:t>La démarche technologique renouvelée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67D16D-E756-4D46-8534-C430B40B2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3" y="1754791"/>
            <a:ext cx="4575738" cy="44977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79ECA1-1DB8-DE41-8E67-2C39CF4FE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512" y="1542756"/>
            <a:ext cx="6796435" cy="47098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2092EBB-449A-A340-AA95-9A4E1F751441}"/>
              </a:ext>
            </a:extLst>
          </p:cNvPr>
          <p:cNvSpPr txBox="1"/>
          <p:nvPr/>
        </p:nvSpPr>
        <p:spPr>
          <a:xfrm>
            <a:off x="136783" y="186876"/>
            <a:ext cx="5429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En management et sciences de gestion et numérique</a:t>
            </a:r>
          </a:p>
        </p:txBody>
      </p:sp>
    </p:spTree>
    <p:extLst>
      <p:ext uri="{BB962C8B-B14F-4D97-AF65-F5344CB8AC3E}">
        <p14:creationId xmlns:p14="http://schemas.microsoft.com/office/powerpoint/2010/main" val="2467850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55" y="342245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fr-FR" dirty="0"/>
              <a:t>L’enseignement du Management, des Sciences de Gestion et Numérique (2)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6045C3-8C95-5B4B-9B2A-B88CF51AF22A}"/>
              </a:ext>
            </a:extLst>
          </p:cNvPr>
          <p:cNvSpPr txBox="1"/>
          <p:nvPr/>
        </p:nvSpPr>
        <p:spPr>
          <a:xfrm>
            <a:off x="488244" y="1451054"/>
            <a:ext cx="112155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Les transformations numériques, au cœur de l’enseignement des sciences de gestion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Les transformations numériques (IA, automatisation, robotique,…)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Les pratiques pédagogiques liées (jeux sérieux, PGI, ENT, tableur,…)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fr-FR" sz="2400" dirty="0"/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27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2044A-582F-A942-A548-4012EFD1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11515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fr-FR" dirty="0"/>
              <a:t>L’enseignement du Management, des Sciences de Gestion et Numérique (3)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6FC0F2A-77DE-AD4E-9AE6-31FEF95DD78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2291" y="1335510"/>
            <a:ext cx="8687417" cy="50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76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ésultat de recherche d'images pour &quot;point interrogation&quot;">
            <a:extLst>
              <a:ext uri="{FF2B5EF4-FFF2-40B4-BE49-F238E27FC236}">
                <a16:creationId xmlns:a16="http://schemas.microsoft.com/office/drawing/2014/main" id="{F2C19902-1FCB-7144-99AA-B023D143D90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08" y="1951443"/>
            <a:ext cx="3763971" cy="37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D53B810-F3BA-A346-82EB-FFD86E31A628}"/>
              </a:ext>
            </a:extLst>
          </p:cNvPr>
          <p:cNvSpPr txBox="1"/>
          <p:nvPr/>
        </p:nvSpPr>
        <p:spPr>
          <a:xfrm>
            <a:off x="6325459" y="2487865"/>
            <a:ext cx="5718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linkClick r:id="rId3"/>
              </a:rPr>
              <a:t>Mathieu.labbouz@ac-normandie.fr</a:t>
            </a:r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07 85 93 14 90</a:t>
            </a:r>
          </a:p>
        </p:txBody>
      </p:sp>
    </p:spTree>
    <p:extLst>
      <p:ext uri="{BB962C8B-B14F-4D97-AF65-F5344CB8AC3E}">
        <p14:creationId xmlns:p14="http://schemas.microsoft.com/office/powerpoint/2010/main" val="3943268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Pédagogie et didactique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498116" cy="51023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200" b="1" dirty="0"/>
              <a:t>Pédagogie</a:t>
            </a:r>
            <a:r>
              <a:rPr lang="fr-FR" sz="2200" dirty="0"/>
              <a:t> : mise en œuvre de la transmission des savoirs, savoir-faire, savoir-être.</a:t>
            </a:r>
          </a:p>
          <a:p>
            <a:pPr marL="0" indent="0">
              <a:buNone/>
            </a:pPr>
            <a:endParaRPr lang="fr-FR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200" b="1" dirty="0"/>
              <a:t>Didactique</a:t>
            </a:r>
            <a:r>
              <a:rPr lang="fr-FR" sz="2200" dirty="0"/>
              <a:t> : passage des savoirs savants aux savoirs enseignables.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u="sng" dirty="0"/>
              <a:t>En résumé:</a:t>
            </a:r>
            <a:endParaRPr lang="fr-FR" sz="2200" dirty="0"/>
          </a:p>
          <a:p>
            <a:pPr marL="0" indent="0">
              <a:buNone/>
            </a:pPr>
            <a:r>
              <a:rPr lang="fr-FR" sz="2200" dirty="0"/>
              <a:t>La pédagogie porte sur les relations entre l’enseignant et les élèves, et entre ces derniers eux-mêmes.</a:t>
            </a:r>
          </a:p>
          <a:p>
            <a:pPr marL="0" indent="0" eaLnBrk="1" hangingPunct="1">
              <a:buNone/>
            </a:pPr>
            <a:r>
              <a:rPr lang="fr-FR" sz="2200" dirty="0"/>
              <a:t>L’élève doit savoir à tout moment ce qu’il a à faire: qu’est-ce qu’on fait, avec quoi et dans quel but ?</a:t>
            </a:r>
          </a:p>
          <a:p>
            <a:pPr marL="0" indent="0">
              <a:buNone/>
            </a:pPr>
            <a:r>
              <a:rPr lang="fr-FR" sz="2200" dirty="0"/>
              <a:t>	- Quelle activité ?</a:t>
            </a:r>
          </a:p>
          <a:p>
            <a:pPr marL="0" indent="0">
              <a:buNone/>
            </a:pPr>
            <a:r>
              <a:rPr lang="fr-FR" sz="2200" dirty="0"/>
              <a:t>	- Avec quel support ? </a:t>
            </a:r>
          </a:p>
          <a:p>
            <a:pPr marL="0" indent="0">
              <a:buNone/>
            </a:pPr>
            <a:r>
              <a:rPr lang="fr-FR" sz="2200" dirty="0"/>
              <a:t>La didactique porte sur l’enseignement d’un contenu, d’une discipline.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7657F0-1D1F-4857-B5C5-D62DD3D8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contenu d’une séquence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31E7A0-55A2-4416-A432-9287BF86DEE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Fiche pédagogique</a:t>
            </a:r>
          </a:p>
          <a:p>
            <a:endParaRPr lang="fr-FR" dirty="0"/>
          </a:p>
          <a:p>
            <a:r>
              <a:rPr lang="fr-FR" dirty="0"/>
              <a:t>Synthèse professeur (scientifique)</a:t>
            </a:r>
          </a:p>
          <a:p>
            <a:endParaRPr lang="fr-FR" dirty="0"/>
          </a:p>
          <a:p>
            <a:r>
              <a:rPr lang="fr-FR" dirty="0"/>
              <a:t>Synthèse élève</a:t>
            </a:r>
          </a:p>
          <a:p>
            <a:endParaRPr lang="fr-FR" dirty="0"/>
          </a:p>
          <a:p>
            <a:r>
              <a:rPr lang="fr-FR" dirty="0"/>
              <a:t>Dossier professeur / élève</a:t>
            </a:r>
          </a:p>
          <a:p>
            <a:endParaRPr lang="fr-FR" dirty="0"/>
          </a:p>
          <a:p>
            <a:r>
              <a:rPr lang="fr-FR" dirty="0"/>
              <a:t>Evaluation</a:t>
            </a:r>
          </a:p>
          <a:p>
            <a:endParaRPr lang="fr-FR" dirty="0"/>
          </a:p>
        </p:txBody>
      </p:sp>
      <p:pic>
        <p:nvPicPr>
          <p:cNvPr id="4098" name="Picture 2" descr="Les élèves de BTS et classes préparatoires vont-ils retourner en cours le  11 mai? - Le Figaro Etudiant">
            <a:extLst>
              <a:ext uri="{FF2B5EF4-FFF2-40B4-BE49-F238E27FC236}">
                <a16:creationId xmlns:a16="http://schemas.microsoft.com/office/drawing/2014/main" id="{FC1658EC-A1B6-43DA-BCF9-B133F3FF3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16" y="2216277"/>
            <a:ext cx="5534908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40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F2B79-D68D-4642-8BA4-E0FB43A1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fiche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426CAC-E858-4DE9-94C1-499FBB9E29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194560" lvl="8" indent="0">
              <a:buNone/>
            </a:pPr>
            <a:r>
              <a:rPr lang="fr-FR" dirty="0"/>
              <a:t>				                                    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F5487F-E98C-4D82-B88B-5AC592512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7" t="8973" r="15156" b="6020"/>
          <a:stretch/>
        </p:blipFill>
        <p:spPr>
          <a:xfrm>
            <a:off x="742046" y="1554456"/>
            <a:ext cx="6575407" cy="4704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28C2530-5816-436B-B2A6-5451F8B56DAD}"/>
              </a:ext>
            </a:extLst>
          </p:cNvPr>
          <p:cNvSpPr txBox="1"/>
          <p:nvPr/>
        </p:nvSpPr>
        <p:spPr>
          <a:xfrm>
            <a:off x="7871309" y="2781996"/>
            <a:ext cx="35786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La didactisation commence par la création de cette fiche !</a:t>
            </a:r>
          </a:p>
        </p:txBody>
      </p:sp>
    </p:spTree>
    <p:extLst>
      <p:ext uri="{BB962C8B-B14F-4D97-AF65-F5344CB8AC3E}">
        <p14:creationId xmlns:p14="http://schemas.microsoft.com/office/powerpoint/2010/main" val="347627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 construction du dossier ressources activités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402336" y="1616765"/>
            <a:ext cx="11272829" cy="4717774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fr-FR" sz="3600" dirty="0"/>
              <a:t>Le choix des documents -&gt; sources</a:t>
            </a: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Authentiques : documents produits par les organisations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Presse, généraliste et spécialisée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Internet, sites académiques et nationaux de l’économie et gestion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Didactisées : manuels scolaires, vidéo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Visites d’entreprises, intervention de professionnels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Expérience des élèves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didactisation des documents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On n’enseigne jamais un savoir savant, tiré d’une revue scientifique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On utilise des supports déjà plus ou moins didactisés</a:t>
            </a:r>
          </a:p>
          <a:p>
            <a:pPr marL="274320" lvl="1" indent="0">
              <a:buNone/>
            </a:pPr>
            <a:r>
              <a:rPr lang="fr-FR" dirty="0">
                <a:solidFill>
                  <a:schemeClr val="tx1"/>
                </a:solidFill>
              </a:rPr>
              <a:t>- Les traités (le Mercator…)</a:t>
            </a:r>
          </a:p>
          <a:p>
            <a:pPr marL="274320" lvl="1" indent="0">
              <a:buNone/>
            </a:pPr>
            <a:r>
              <a:rPr lang="fr-FR" dirty="0">
                <a:solidFill>
                  <a:schemeClr val="tx1"/>
                </a:solidFill>
              </a:rPr>
              <a:t>- Les revues de vulgarisation (« Alternatives économiques…)</a:t>
            </a:r>
          </a:p>
          <a:p>
            <a:pPr marL="274320" lvl="1" indent="0">
              <a:buNone/>
            </a:pPr>
            <a:r>
              <a:rPr lang="fr-FR" dirty="0">
                <a:solidFill>
                  <a:schemeClr val="tx1"/>
                </a:solidFill>
              </a:rPr>
              <a:t>- Les vidéos (Dessine moi l’éco…)</a:t>
            </a:r>
          </a:p>
          <a:p>
            <a:pPr marL="274320" lvl="1" indent="0">
              <a:buNone/>
            </a:pPr>
            <a:r>
              <a:rPr lang="fr-FR" dirty="0">
                <a:solidFill>
                  <a:schemeClr val="tx1"/>
                </a:solidFill>
              </a:rPr>
              <a:t>- Les manuels</a:t>
            </a:r>
          </a:p>
          <a:p>
            <a:pPr marL="274320" lvl="1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fr-FR" sz="2800" i="1" dirty="0">
                <a:solidFill>
                  <a:schemeClr val="tx1"/>
                </a:solidFill>
              </a:rPr>
              <a:t>On adapte toujours le support aux élèves !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7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734"/>
            <a:ext cx="11379200" cy="758952"/>
          </a:xfrm>
        </p:spPr>
        <p:txBody>
          <a:bodyPr/>
          <a:lstStyle/>
          <a:p>
            <a:r>
              <a:rPr lang="fr-FR" dirty="0"/>
              <a:t>Le fonctionnement d’un établissement – Les personnels</a:t>
            </a:r>
          </a:p>
        </p:txBody>
      </p:sp>
      <p:pic>
        <p:nvPicPr>
          <p:cNvPr id="3074" name="Picture 2" descr="Résultat de recherche d'images pour &quot;organigramme d'un établissement scolaire&quot;">
            <a:extLst>
              <a:ext uri="{FF2B5EF4-FFF2-40B4-BE49-F238E27FC236}">
                <a16:creationId xmlns:a16="http://schemas.microsoft.com/office/drawing/2014/main" id="{1CD882AE-3AB8-1149-8D9B-A5F2720F3A8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6" y="807686"/>
            <a:ext cx="8100992" cy="57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A2DDE29-2107-8B44-9AD7-3B4A529A14F4}"/>
              </a:ext>
            </a:extLst>
          </p:cNvPr>
          <p:cNvSpPr txBox="1"/>
          <p:nvPr/>
        </p:nvSpPr>
        <p:spPr>
          <a:xfrm>
            <a:off x="9213448" y="5741043"/>
            <a:ext cx="236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Source. </a:t>
            </a:r>
            <a:r>
              <a:rPr lang="fr-FR" dirty="0" err="1"/>
              <a:t>Biotechno.fr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159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132521"/>
            <a:ext cx="11379200" cy="715617"/>
          </a:xfrm>
        </p:spPr>
        <p:txBody>
          <a:bodyPr>
            <a:normAutofit/>
          </a:bodyPr>
          <a:lstStyle/>
          <a:p>
            <a:r>
              <a:rPr lang="fr-FR" dirty="0"/>
              <a:t>Les qualités d’un bon document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506582"/>
            <a:ext cx="11573564" cy="4841209"/>
          </a:xfrm>
        </p:spPr>
        <p:txBody>
          <a:bodyPr>
            <a:noAutofit/>
          </a:bodyPr>
          <a:lstStyle/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chemeClr val="tx1"/>
                </a:solidFill>
              </a:rPr>
              <a:t>Clarté</a:t>
            </a:r>
          </a:p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chemeClr val="tx1"/>
                </a:solidFill>
              </a:rPr>
              <a:t>Précision</a:t>
            </a:r>
          </a:p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chemeClr val="tx1"/>
                </a:solidFill>
              </a:rPr>
              <a:t>Concision</a:t>
            </a:r>
          </a:p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endParaRPr lang="fr-FR" sz="2700" dirty="0">
              <a:solidFill>
                <a:schemeClr val="tx1"/>
              </a:solidFill>
            </a:endParaRPr>
          </a:p>
          <a:p>
            <a:pPr marL="0" lvl="1" indent="0">
              <a:buClr>
                <a:schemeClr val="accent1"/>
              </a:buClr>
              <a:buSzPct val="85000"/>
              <a:buNone/>
            </a:pPr>
            <a:r>
              <a:rPr lang="fr-FR" sz="2700" u="sng" dirty="0">
                <a:solidFill>
                  <a:schemeClr val="tx1"/>
                </a:solidFill>
              </a:rPr>
              <a:t>Pour l’élève : </a:t>
            </a:r>
          </a:p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chemeClr val="tx1"/>
                </a:solidFill>
              </a:rPr>
              <a:t>Attractif</a:t>
            </a:r>
          </a:p>
          <a:p>
            <a:pPr marL="0" lvl="1" indent="0">
              <a:buClr>
                <a:schemeClr val="accent1"/>
              </a:buClr>
              <a:buSzPct val="85000"/>
              <a:buNone/>
            </a:pPr>
            <a:r>
              <a:rPr lang="fr-FR" sz="2700" dirty="0">
                <a:solidFill>
                  <a:schemeClr val="tx1"/>
                </a:solidFill>
              </a:rPr>
              <a:t>	- Présente un intérêt pour l’élève</a:t>
            </a:r>
          </a:p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chemeClr val="tx1"/>
                </a:solidFill>
              </a:rPr>
              <a:t>Constructif</a:t>
            </a:r>
          </a:p>
          <a:p>
            <a:pPr marL="0" lvl="1" indent="0">
              <a:buClr>
                <a:schemeClr val="accent1"/>
              </a:buClr>
              <a:buSzPct val="85000"/>
              <a:buNone/>
            </a:pPr>
            <a:r>
              <a:rPr lang="fr-FR" sz="2700" dirty="0">
                <a:solidFill>
                  <a:schemeClr val="tx1"/>
                </a:solidFill>
              </a:rPr>
              <a:t>	- Aide l’élève à construire ses savoirs</a:t>
            </a:r>
          </a:p>
        </p:txBody>
      </p:sp>
      <p:pic>
        <p:nvPicPr>
          <p:cNvPr id="1026" name="Picture 2" descr="Résultat d’images pour document">
            <a:extLst>
              <a:ext uri="{FF2B5EF4-FFF2-40B4-BE49-F238E27FC236}">
                <a16:creationId xmlns:a16="http://schemas.microsoft.com/office/drawing/2014/main" id="{6509F869-00E1-4FAD-A14A-F1FE79B6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04" y="1985100"/>
            <a:ext cx="3940243" cy="28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connaissance des élèves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5" y="1646318"/>
            <a:ext cx="11577629" cy="46219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« </a:t>
            </a:r>
            <a:r>
              <a:rPr lang="fr-FR" i="1" dirty="0"/>
              <a:t>Pour enseigner les mathématiques à Paul il faut que je connaisse Paul …et les mathématiques.</a:t>
            </a:r>
            <a:r>
              <a:rPr lang="fr-FR" dirty="0"/>
              <a:t> » John Dewey (1859-1952)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Qui sont mes élèves ?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 quoi s’intéressent-ils ? Que lisent-ils ? Que regardent-ils à la télévision ?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Que font-ils de leur temps en dehors du lycée ?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Quelles sont leurs préconceptions sur la question que je vais traiter ?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Qu’est-ce qui peut les concerner dans la question que je traite aujourd’hui ? </a:t>
            </a:r>
          </a:p>
        </p:txBody>
      </p:sp>
    </p:spTree>
    <p:extLst>
      <p:ext uri="{BB962C8B-B14F-4D97-AF65-F5344CB8AC3E}">
        <p14:creationId xmlns:p14="http://schemas.microsoft.com/office/powerpoint/2010/main" val="356393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opérations de didactisation d’un document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5" y="1537252"/>
            <a:ext cx="11577629" cy="48105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Choisir le bon document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Réduire le volume du document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Simplifier pour faire ressortir l’essentiel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- Couper ou changer certains termes trop techniques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- Traduire les mots anglo-saxons</a:t>
            </a:r>
          </a:p>
          <a:p>
            <a:pPr marL="0" indent="0">
              <a:buNone/>
            </a:pPr>
            <a:r>
              <a:rPr lang="fr-FR" dirty="0"/>
              <a:t>	- Titrer et sous-titrer</a:t>
            </a:r>
          </a:p>
        </p:txBody>
      </p:sp>
    </p:spTree>
    <p:extLst>
      <p:ext uri="{BB962C8B-B14F-4D97-AF65-F5344CB8AC3E}">
        <p14:creationId xmlns:p14="http://schemas.microsoft.com/office/powerpoint/2010/main" val="22525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Questionner : la méthode POAC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02336" y="1868765"/>
            <a:ext cx="11484864" cy="443927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Problématiser : poser un problème en préambule afin de donner du sens à la séquence -&gt; fil rouge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Observer : une situation, un contexte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Analyser :  avec des outils d’analyse propres à la discipline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FR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800" dirty="0"/>
              <a:t>Conceptualiser : formuler les concepts (notions du programme)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Questionner : la taxonomie de Bloom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300" dirty="0"/>
              <a:t>Tout texte doit être suivi de questions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3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300" dirty="0"/>
              <a:t>Respectant la taxonomie de Bloom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3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300" dirty="0"/>
              <a:t>Présentant une progression dans la complexité</a:t>
            </a:r>
          </a:p>
          <a:p>
            <a:pPr marL="274320" lvl="1" indent="0">
              <a:buNone/>
            </a:pPr>
            <a:r>
              <a:rPr lang="fr-FR" sz="2300" dirty="0">
                <a:solidFill>
                  <a:schemeClr val="tx1"/>
                </a:solidFill>
              </a:rPr>
              <a:t>- Repérer, identifier, caractériser</a:t>
            </a:r>
          </a:p>
          <a:p>
            <a:pPr marL="274320" lvl="1" indent="0">
              <a:buNone/>
            </a:pPr>
            <a:r>
              <a:rPr lang="fr-FR" sz="2300" dirty="0">
                <a:solidFill>
                  <a:schemeClr val="tx1"/>
                </a:solidFill>
              </a:rPr>
              <a:t>- Analyser, comparer</a:t>
            </a:r>
          </a:p>
          <a:p>
            <a:pPr marL="274320" lvl="1" indent="0">
              <a:buNone/>
            </a:pPr>
            <a:r>
              <a:rPr lang="fr-FR" sz="2300" dirty="0">
                <a:solidFill>
                  <a:schemeClr val="tx1"/>
                </a:solidFill>
              </a:rPr>
              <a:t>- Argumenter, synthétiser </a:t>
            </a:r>
          </a:p>
        </p:txBody>
      </p:sp>
      <p:pic>
        <p:nvPicPr>
          <p:cNvPr id="4" name="Picture 2" descr="Qu&amp;#39;est-ce que la taxonomie de Bloom ? Une définition pour les Profs - Prof  Innovant">
            <a:extLst>
              <a:ext uri="{FF2B5EF4-FFF2-40B4-BE49-F238E27FC236}">
                <a16:creationId xmlns:a16="http://schemas.microsoft.com/office/drawing/2014/main" id="{7A29B7A8-52E6-4ADA-A2A9-0FB9D34D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1847977"/>
            <a:ext cx="5384800" cy="3728974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26751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9D242F1-F48E-4B1A-841D-FDE284EA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dirty="0"/>
              <a:t>Progression dans le </a:t>
            </a:r>
            <a:r>
              <a:rPr lang="en-US" dirty="0" err="1"/>
              <a:t>questionnement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B642E7-4F8F-412B-88FE-EB41C1EF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2503953"/>
            <a:ext cx="11338560" cy="3810885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493B836-ACB9-4EF2-909E-B7DB05C35A7D}"/>
              </a:ext>
            </a:extLst>
          </p:cNvPr>
          <p:cNvSpPr txBox="1"/>
          <p:nvPr/>
        </p:nvSpPr>
        <p:spPr>
          <a:xfrm>
            <a:off x="402336" y="1802296"/>
            <a:ext cx="6077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Utilisation de verbes directeurs !  </a:t>
            </a:r>
          </a:p>
        </p:txBody>
      </p:sp>
    </p:spTree>
    <p:extLst>
      <p:ext uri="{BB962C8B-B14F-4D97-AF65-F5344CB8AC3E}">
        <p14:creationId xmlns:p14="http://schemas.microsoft.com/office/powerpoint/2010/main" val="3651531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Mise en œuvre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6401" y="1755913"/>
            <a:ext cx="5384800" cy="4681728"/>
          </a:xfrm>
        </p:spPr>
        <p:txBody>
          <a:bodyPr>
            <a:normAutofit fontScale="85000" lnSpcReduction="20000"/>
          </a:bodyPr>
          <a:lstStyle/>
          <a:p>
            <a:r>
              <a:rPr lang="fr-FR" sz="2300" dirty="0"/>
              <a:t>Choisir un point du programme de première STMG ou terminale STMG (Economie-Droit)</a:t>
            </a:r>
          </a:p>
          <a:p>
            <a:endParaRPr lang="fr-FR" sz="2300" dirty="0"/>
          </a:p>
          <a:p>
            <a:r>
              <a:rPr lang="fr-FR" sz="2300" dirty="0"/>
              <a:t>Réaliser une fiche pédagogique</a:t>
            </a:r>
          </a:p>
          <a:p>
            <a:endParaRPr lang="fr-FR" sz="2300" dirty="0"/>
          </a:p>
          <a:p>
            <a:r>
              <a:rPr lang="fr-FR" sz="2300" dirty="0"/>
              <a:t>Opérer la didactisation de documents (revues, ouvrages, sites internet, manuels) permettant de traiter les notions choisies</a:t>
            </a:r>
          </a:p>
          <a:p>
            <a:endParaRPr lang="fr-FR" sz="2300" dirty="0"/>
          </a:p>
          <a:p>
            <a:r>
              <a:rPr lang="fr-FR" sz="2300" dirty="0"/>
              <a:t>Réaliser le questionnement associé à chaque document</a:t>
            </a:r>
          </a:p>
          <a:p>
            <a:endParaRPr lang="fr-FR" sz="2300" dirty="0"/>
          </a:p>
          <a:p>
            <a:r>
              <a:rPr lang="fr-FR" sz="2300" dirty="0"/>
              <a:t>Indiquer les ressources que vous donnerez aux élèves ainsi que la synthèse proposée (écrite, heuristique)</a:t>
            </a:r>
          </a:p>
        </p:txBody>
      </p:sp>
      <p:pic>
        <p:nvPicPr>
          <p:cNvPr id="5122" name="Picture 2" descr="LeCalibre.com cherche des rédacteurs et vidéastes passionnés">
            <a:extLst>
              <a:ext uri="{FF2B5EF4-FFF2-40B4-BE49-F238E27FC236}">
                <a16:creationId xmlns:a16="http://schemas.microsoft.com/office/drawing/2014/main" id="{01BD779E-0309-407D-9F67-D6533B40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2097024"/>
            <a:ext cx="5384800" cy="3230880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31541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fonctionnement d’un établissement - Les instances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AD5D41-EB99-3E42-B778-F6D89F4498AE}"/>
              </a:ext>
            </a:extLst>
          </p:cNvPr>
          <p:cNvSpPr txBox="1"/>
          <p:nvPr/>
        </p:nvSpPr>
        <p:spPr>
          <a:xfrm>
            <a:off x="544010" y="1736203"/>
            <a:ext cx="6690167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hlinkClick r:id="rId2"/>
              </a:rPr>
              <a:t>Le Conseil d’Administration </a:t>
            </a:r>
            <a:r>
              <a:rPr lang="fr-FR" sz="2400" dirty="0"/>
              <a:t>et la Commission Permanente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hlinkClick r:id="rId3"/>
              </a:rPr>
              <a:t>Le Conseil pédagogique</a:t>
            </a:r>
            <a:endParaRPr lang="fr-FR" sz="24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Le Conseil Ecole-Collège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La Commission Educative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Le Conseil de Discipline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Le Conseil de la Vie Lycéenne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Le Comité Hygiène et Sécurité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Le Comité à d’Education à la Santé et à la Citoyenneté</a:t>
            </a:r>
          </a:p>
        </p:txBody>
      </p:sp>
      <p:pic>
        <p:nvPicPr>
          <p:cNvPr id="4098" name="Picture 2" descr="Résultat de recherche d'images pour &quot;conseil pédagogique&quot;">
            <a:extLst>
              <a:ext uri="{FF2B5EF4-FFF2-40B4-BE49-F238E27FC236}">
                <a16:creationId xmlns:a16="http://schemas.microsoft.com/office/drawing/2014/main" id="{4FC05C33-7B10-7F4C-B0F7-FC2DC5540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77" y="2436531"/>
            <a:ext cx="30734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3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missions de l’enseignant</a:t>
            </a:r>
            <a:br>
              <a:rPr lang="fr-FR" dirty="0"/>
            </a:br>
            <a:r>
              <a:rPr lang="fr-FR" sz="1200" dirty="0">
                <a:hlinkClick r:id="rId2"/>
              </a:rPr>
              <a:t>https://</a:t>
            </a:r>
            <a:r>
              <a:rPr lang="fr-FR" sz="1200" dirty="0" err="1">
                <a:hlinkClick r:id="rId2"/>
              </a:rPr>
              <a:t>www.education.gouv.fr</a:t>
            </a:r>
            <a:r>
              <a:rPr lang="fr-FR" sz="1200" dirty="0">
                <a:hlinkClick r:id="rId2"/>
              </a:rPr>
              <a:t>/pid285/</a:t>
            </a:r>
            <a:r>
              <a:rPr lang="fr-FR" sz="1200" dirty="0" err="1">
                <a:hlinkClick r:id="rId2"/>
              </a:rPr>
              <a:t>bulletin_officiel.html?cid_bo</a:t>
            </a:r>
            <a:r>
              <a:rPr lang="fr-FR" sz="1200" dirty="0">
                <a:hlinkClick r:id="rId2"/>
              </a:rPr>
              <a:t>=87302</a:t>
            </a:r>
            <a:endParaRPr lang="fr-FR" sz="1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9BE0DD-9DBC-924F-AB89-46073DCE4E32}"/>
              </a:ext>
            </a:extLst>
          </p:cNvPr>
          <p:cNvSpPr txBox="1"/>
          <p:nvPr/>
        </p:nvSpPr>
        <p:spPr>
          <a:xfrm>
            <a:off x="902825" y="1643605"/>
            <a:ext cx="107528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400" b="1" dirty="0"/>
              <a:t>Les missions d’enseignement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sz="2400" b="1" dirty="0"/>
              <a:t>Les missions liées au service d'enseignement</a:t>
            </a:r>
          </a:p>
          <a:p>
            <a:r>
              <a:rPr lang="fr-FR" sz="2400" dirty="0"/>
              <a:t>	- la participation aux réunions d'équipes pédagogiques, qu'elles prennent ou non la forme d'instances identifiées telles que </a:t>
            </a:r>
            <a:r>
              <a:rPr lang="fr-FR" sz="2400" u="sng" dirty="0"/>
              <a:t>les conseils d'enseignement </a:t>
            </a:r>
            <a:r>
              <a:rPr lang="fr-FR" sz="2400" dirty="0"/>
              <a:t>ou </a:t>
            </a:r>
            <a:r>
              <a:rPr lang="fr-FR" sz="2400" u="sng" dirty="0"/>
              <a:t>les conseils de classe</a:t>
            </a:r>
            <a:r>
              <a:rPr lang="fr-FR" sz="2400" dirty="0"/>
              <a:t> ;</a:t>
            </a:r>
          </a:p>
          <a:p>
            <a:r>
              <a:rPr lang="fr-FR" sz="2400" dirty="0"/>
              <a:t>	- la participation à des dispositifs d'évaluation des élèves au sein de l'établissement ; </a:t>
            </a:r>
          </a:p>
          <a:p>
            <a:r>
              <a:rPr lang="fr-FR" sz="2400" dirty="0"/>
              <a:t>	- les échanges avec les familles notamment les réunions parents - professeurs ;</a:t>
            </a:r>
          </a:p>
          <a:p>
            <a:pPr marL="285750" indent="-285750">
              <a:buFont typeface="Wingdings" pitchFamily="2" charset="2"/>
              <a:buChar char="v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909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95E6-A658-4538-A836-CABCD060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gestion de classe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0937B8-E598-40B5-8A48-D69255B2D1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9657" y="1827990"/>
            <a:ext cx="5408155" cy="1806461"/>
          </a:xfrm>
        </p:spPr>
        <p:txBody>
          <a:bodyPr>
            <a:noAutofit/>
          </a:bodyPr>
          <a:lstStyle/>
          <a:p>
            <a:r>
              <a:rPr lang="fr-FR" sz="2400" dirty="0"/>
              <a:t>Le rôle du règlement intérieur</a:t>
            </a:r>
          </a:p>
          <a:p>
            <a:endParaRPr lang="fr-FR" sz="2400" dirty="0"/>
          </a:p>
          <a:p>
            <a:r>
              <a:rPr lang="fr-FR" sz="2400" dirty="0"/>
              <a:t>La gestion des absences</a:t>
            </a:r>
          </a:p>
          <a:p>
            <a:endParaRPr lang="fr-FR" sz="2400" dirty="0"/>
          </a:p>
          <a:p>
            <a:r>
              <a:rPr lang="fr-FR" sz="2400" dirty="0"/>
              <a:t>Les sanctions</a:t>
            </a:r>
          </a:p>
          <a:p>
            <a:endParaRPr lang="fr-FR" sz="2400" dirty="0"/>
          </a:p>
          <a:p>
            <a:r>
              <a:rPr lang="fr-FR" sz="2400" dirty="0"/>
              <a:t>Quel(s) lien(s) avec la vie scolaire ?</a:t>
            </a:r>
          </a:p>
        </p:txBody>
      </p:sp>
      <p:pic>
        <p:nvPicPr>
          <p:cNvPr id="5124" name="Picture 4" descr="Résultat de recherche d'images pour &quot;gestion de classe humour&quot;">
            <a:extLst>
              <a:ext uri="{FF2B5EF4-FFF2-40B4-BE49-F238E27FC236}">
                <a16:creationId xmlns:a16="http://schemas.microsoft.com/office/drawing/2014/main" id="{AC5A8661-4913-6143-91F8-0BBBB737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11" y="1643603"/>
            <a:ext cx="4815671" cy="422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5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332772"/>
            <a:ext cx="11379200" cy="758952"/>
          </a:xfrm>
        </p:spPr>
        <p:txBody>
          <a:bodyPr/>
          <a:lstStyle/>
          <a:p>
            <a:r>
              <a:rPr lang="fr-FR" dirty="0"/>
              <a:t>L’enseignement en STMG – les disciplines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CA4161-84D7-6844-BC45-F4856E2A4E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443941"/>
            <a:ext cx="11338560" cy="4968433"/>
          </a:xfrm>
        </p:spPr>
        <p:txBody>
          <a:bodyPr>
            <a:normAutofit/>
          </a:bodyPr>
          <a:lstStyle/>
          <a:p>
            <a:r>
              <a:rPr lang="fr-FR" sz="2400" dirty="0"/>
              <a:t>Seconde = &gt; option Management et Gestion (depuis sept 2019) </a:t>
            </a:r>
          </a:p>
          <a:p>
            <a:r>
              <a:rPr lang="fr-FR" sz="2400" dirty="0"/>
              <a:t>Première STMG </a:t>
            </a:r>
          </a:p>
          <a:p>
            <a:pPr marL="0" indent="0">
              <a:buNone/>
            </a:pPr>
            <a:r>
              <a:rPr lang="fr-FR" sz="2400" dirty="0"/>
              <a:t>	• Droit et économie (4 h)</a:t>
            </a:r>
            <a:br>
              <a:rPr lang="fr-FR" sz="2400" dirty="0"/>
            </a:br>
            <a:r>
              <a:rPr lang="fr-FR" sz="2400" dirty="0"/>
              <a:t>	• Management (4 h)</a:t>
            </a:r>
            <a:br>
              <a:rPr lang="fr-FR" sz="2400" dirty="0"/>
            </a:br>
            <a:r>
              <a:rPr lang="fr-FR" sz="2400" dirty="0"/>
              <a:t>	• Sciences de Gestion et </a:t>
            </a:r>
            <a:r>
              <a:rPr lang="fr-FR" sz="2400" dirty="0" err="1"/>
              <a:t>Numérique</a:t>
            </a:r>
            <a:r>
              <a:rPr lang="fr-FR" sz="2400" dirty="0"/>
              <a:t> (7 h)</a:t>
            </a:r>
          </a:p>
          <a:p>
            <a:r>
              <a:rPr lang="fr-FR" sz="2400" dirty="0"/>
              <a:t>Terminale STMG </a:t>
            </a:r>
          </a:p>
          <a:p>
            <a:pPr marL="0" indent="0">
              <a:buNone/>
            </a:pPr>
            <a:r>
              <a:rPr lang="fr-FR" sz="2400" dirty="0"/>
              <a:t>	• Economie et droit (6 h)</a:t>
            </a:r>
            <a:br>
              <a:rPr lang="fr-FR" sz="2400" dirty="0"/>
            </a:br>
            <a:r>
              <a:rPr lang="fr-FR" sz="2400" dirty="0"/>
              <a:t>	• Management et sciences de gestion et numérique (10 h)</a:t>
            </a:r>
          </a:p>
          <a:p>
            <a:pPr marL="0" indent="0">
              <a:buNone/>
            </a:pPr>
            <a:r>
              <a:rPr lang="fr-FR" sz="2400" dirty="0"/>
              <a:t>Un tronc commun (60 %) et une des </a:t>
            </a:r>
            <a:r>
              <a:rPr lang="fr-FR" sz="2400" dirty="0" err="1"/>
              <a:t>quatres</a:t>
            </a:r>
            <a:r>
              <a:rPr lang="fr-FR" sz="2400" dirty="0"/>
              <a:t> spécificités : Ressources Humaines et Communication (RHC), Mercatique, Gestion-Finance (GF), </a:t>
            </a:r>
            <a:r>
              <a:rPr lang="fr-FR" sz="2400" dirty="0" err="1"/>
              <a:t>Systèmes</a:t>
            </a:r>
            <a:r>
              <a:rPr lang="fr-FR" sz="2400" dirty="0"/>
              <a:t> d’Information de Gestion (SIG) (6 h)</a:t>
            </a:r>
          </a:p>
          <a:p>
            <a:r>
              <a:rPr lang="fr-FR" sz="2400" dirty="0"/>
              <a:t>BTS Tertiaires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11C2B4-21A4-6945-B99A-B64CCB9BB5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03651" y="2154176"/>
            <a:ext cx="2934425" cy="22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2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332772"/>
            <a:ext cx="11379200" cy="758952"/>
          </a:xfrm>
        </p:spPr>
        <p:txBody>
          <a:bodyPr/>
          <a:lstStyle/>
          <a:p>
            <a:r>
              <a:rPr lang="fr-FR" dirty="0"/>
              <a:t>La certification au BAC 2021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CA4161-84D7-6844-BC45-F4856E2A4E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443941"/>
            <a:ext cx="11338560" cy="4968433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En sciences de gestion et numérique : le contrôle continu et le rôle de l’étude de gestion</a:t>
            </a:r>
          </a:p>
          <a:p>
            <a:endParaRPr lang="fr-FR" sz="2400" dirty="0"/>
          </a:p>
          <a:p>
            <a:r>
              <a:rPr lang="fr-FR" sz="2400" dirty="0"/>
              <a:t>En droit et économie : une épreuve terminale au mois de mars. Durée : 4 heures</a:t>
            </a:r>
          </a:p>
          <a:p>
            <a:endParaRPr lang="fr-FR" sz="2400" dirty="0"/>
          </a:p>
          <a:p>
            <a:r>
              <a:rPr lang="fr-FR" sz="2400" dirty="0"/>
              <a:t>En MSDGN : une épreuve terminale au mois de mars, portant sur l’enseignement commun. Durée : 4 heures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/>
              <a:t>Attention. Certaines parties du programme ne sont pas évaluées en épreuve terminale</a:t>
            </a:r>
          </a:p>
          <a:p>
            <a:pPr marL="0" indent="0">
              <a:buNone/>
            </a:pPr>
            <a:r>
              <a:rPr lang="fr-FR" sz="2400" dirty="0">
                <a:hlinkClick r:id="rId2"/>
              </a:rPr>
              <a:t>https://www.education.gouv.fr/bo/21/Hebdo30/MENE2121281N.htm</a:t>
            </a:r>
            <a:r>
              <a:rPr lang="fr-FR" sz="2400" dirty="0"/>
              <a:t> (valable en 2022)</a:t>
            </a:r>
          </a:p>
          <a:p>
            <a:pPr marL="0" indent="0">
              <a:buNone/>
            </a:pPr>
            <a:r>
              <a:rPr lang="fr-FR" sz="2400" dirty="0">
                <a:hlinkClick r:id="rId3"/>
              </a:rPr>
              <a:t>https://www.education.gouv.fr/bo/20/Special2/MENE2001095N.htm</a:t>
            </a:r>
            <a:r>
              <a:rPr lang="fr-FR" sz="2400" dirty="0"/>
              <a:t> (permanent)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4419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5224" y="379476"/>
            <a:ext cx="11379200" cy="758952"/>
          </a:xfrm>
        </p:spPr>
        <p:txBody>
          <a:bodyPr>
            <a:normAutofit/>
          </a:bodyPr>
          <a:lstStyle/>
          <a:p>
            <a:r>
              <a:rPr lang="fr-FR" dirty="0"/>
              <a:t>Les ressources d’accompagnement au BAC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Trois sites de référence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Le site </a:t>
            </a:r>
            <a:r>
              <a:rPr lang="fr-FR" dirty="0" err="1"/>
              <a:t>Eduscol</a:t>
            </a:r>
            <a:r>
              <a:rPr lang="fr-FR" dirty="0"/>
              <a:t> : programmes, ressources pédagogiques et sujets zéros </a:t>
            </a:r>
            <a:r>
              <a:rPr lang="fr-FR" dirty="0">
                <a:hlinkClick r:id="rId2"/>
              </a:rPr>
              <a:t>https://eduscol.education.fr/cid144117/stmg-bac-2021.html</a:t>
            </a:r>
            <a:r>
              <a:rPr lang="fr-FR" dirty="0"/>
              <a:t> </a:t>
            </a:r>
          </a:p>
          <a:p>
            <a:pPr lvl="1">
              <a:buFont typeface="Wingdings" pitchFamily="2" charset="2"/>
              <a:buChar char="Ø"/>
            </a:pP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/>
              <a:t>Le site du </a:t>
            </a:r>
            <a:r>
              <a:rPr lang="fr-FR" dirty="0" err="1"/>
              <a:t>CrCOM</a:t>
            </a:r>
            <a:r>
              <a:rPr lang="fr-FR" dirty="0"/>
              <a:t> : des ressources pédagogiques, des indications complémentaires et des notices d’accompagnement destinées à enrichir les connaissances des enseignants sur certains points nouveaux du programme</a:t>
            </a:r>
          </a:p>
          <a:p>
            <a:pPr marL="274320" lvl="1" indent="0">
              <a:buNone/>
            </a:pPr>
            <a:r>
              <a:rPr lang="fr-FR" dirty="0"/>
              <a:t>	</a:t>
            </a:r>
            <a:r>
              <a:rPr lang="fr-FR" dirty="0">
                <a:hlinkClick r:id="rId3"/>
              </a:rPr>
              <a:t>https://crcom.ac-versailles.fr/spip.php?rubrique356</a:t>
            </a:r>
            <a:r>
              <a:rPr lang="fr-FR" dirty="0"/>
              <a:t> </a:t>
            </a:r>
          </a:p>
          <a:p>
            <a:pPr marL="274320" lvl="1" indent="0">
              <a:buNone/>
            </a:pP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/>
              <a:t>Le groupe VIAEDUC : un groupe d’échanges de pratique (inscription via le site académique)</a:t>
            </a:r>
          </a:p>
          <a:p>
            <a:pPr marL="274320" lvl="1" indent="0">
              <a:buNone/>
            </a:pPr>
            <a:r>
              <a:rPr lang="fr-FR" dirty="0">
                <a:hlinkClick r:id="rId4"/>
              </a:rPr>
              <a:t>https://www.viaeduc.fr/group/19964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27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l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1713</Words>
  <Application>Microsoft Office PowerPoint</Application>
  <PresentationFormat>Grand écran</PresentationFormat>
  <Paragraphs>311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4" baseType="lpstr">
      <vt:lpstr>Arial</vt:lpstr>
      <vt:lpstr>ArialMT-Identity-H</vt:lpstr>
      <vt:lpstr>Calibri</vt:lpstr>
      <vt:lpstr>Calibri-Bold-Identity-H</vt:lpstr>
      <vt:lpstr>Georgia</vt:lpstr>
      <vt:lpstr>Wingdings</vt:lpstr>
      <vt:lpstr>Wingdings 2</vt:lpstr>
      <vt:lpstr>Civil</vt:lpstr>
      <vt:lpstr>L’ENTREE DANS LE METIER</vt:lpstr>
      <vt:lpstr>Thématiques abordées</vt:lpstr>
      <vt:lpstr>Le fonctionnement d’un établissement – Les personnels</vt:lpstr>
      <vt:lpstr>Le fonctionnement d’un établissement - Les instances</vt:lpstr>
      <vt:lpstr>Les missions de l’enseignant https://www.education.gouv.fr/pid285/bulletin_officiel.html?cid_bo=87302</vt:lpstr>
      <vt:lpstr>La gestion de classe</vt:lpstr>
      <vt:lpstr>L’enseignement en STMG – les disciplines</vt:lpstr>
      <vt:lpstr>La certification au BAC 2021</vt:lpstr>
      <vt:lpstr>Les ressources d’accompagnement au BAC</vt:lpstr>
      <vt:lpstr>Ressources</vt:lpstr>
      <vt:lpstr>Le plan académique de formation http://eco-gestion.spip.ac-rouen.fr/?Le-plan-de-formation-2021-2022 </vt:lpstr>
      <vt:lpstr>CAPET EXTERNE</vt:lpstr>
      <vt:lpstr>LA CONSTRUCTION D’UNE SEQUENCE</vt:lpstr>
      <vt:lpstr>Thématiques abordées</vt:lpstr>
      <vt:lpstr>Les programmes</vt:lpstr>
      <vt:lpstr>L’enseignement du droit</vt:lpstr>
      <vt:lpstr>L’enseignement du droit (2)</vt:lpstr>
      <vt:lpstr>L’enseignement de l’économie</vt:lpstr>
      <vt:lpstr>Présentation PowerPoint</vt:lpstr>
      <vt:lpstr>L’enseignement du Management, des Sciences de Gestion et Numérique</vt:lpstr>
      <vt:lpstr>La démarche technologique renouvelée</vt:lpstr>
      <vt:lpstr>L’enseignement du Management, des Sciences de Gestion et Numérique (2)</vt:lpstr>
      <vt:lpstr>L’enseignement du Management, des Sciences de Gestion et Numérique (3)</vt:lpstr>
      <vt:lpstr>Présentation PowerPoint</vt:lpstr>
      <vt:lpstr>Pédagogie et didactique</vt:lpstr>
      <vt:lpstr>Le contenu d’une séquence pédagogique</vt:lpstr>
      <vt:lpstr>La fiche pédagogique</vt:lpstr>
      <vt:lpstr>La construction du dossier ressources activités</vt:lpstr>
      <vt:lpstr>La didactisation des documents</vt:lpstr>
      <vt:lpstr>Les qualités d’un bon document</vt:lpstr>
      <vt:lpstr>La connaissance des élèves</vt:lpstr>
      <vt:lpstr>Les opérations de didactisation d’un document</vt:lpstr>
      <vt:lpstr>Questionner : la méthode POAC</vt:lpstr>
      <vt:lpstr>Questionner : la taxonomie de Bloom</vt:lpstr>
      <vt:lpstr>Progression dans le questionnement</vt:lpstr>
      <vt:lpstr>Mise en œuvre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Management EN Hôtellerie Restauration</dc:title>
  <dc:creator>PIERRE TASSION</dc:creator>
  <cp:lastModifiedBy>Rénalto ROUMEAU</cp:lastModifiedBy>
  <cp:revision>92</cp:revision>
  <dcterms:created xsi:type="dcterms:W3CDTF">2018-02-07T04:34:53Z</dcterms:created>
  <dcterms:modified xsi:type="dcterms:W3CDTF">2021-10-05T13:51:37Z</dcterms:modified>
</cp:coreProperties>
</file>