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7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D53A7-3C05-47A1-BED8-47355DBADB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B6725A3-E07F-41BD-A7C1-DBAF5DBC64BE}">
      <dgm:prSet phldrT="[Texte]"/>
      <dgm:spPr/>
      <dgm:t>
        <a:bodyPr/>
        <a:lstStyle/>
        <a:p>
          <a:r>
            <a:rPr lang="fr-FR" dirty="0"/>
            <a:t>Elève :                   Disposer du plus grand tps d’activité physique chaque semaine</a:t>
          </a:r>
        </a:p>
      </dgm:t>
    </dgm:pt>
    <dgm:pt modelId="{99F1CEA0-4F9C-4F9C-A471-5ECD940BF282}" type="parTrans" cxnId="{DCF24B5A-D93E-4217-989E-6D490481A5C2}">
      <dgm:prSet/>
      <dgm:spPr/>
      <dgm:t>
        <a:bodyPr/>
        <a:lstStyle/>
        <a:p>
          <a:endParaRPr lang="fr-FR"/>
        </a:p>
      </dgm:t>
    </dgm:pt>
    <dgm:pt modelId="{1E1EC5DA-EB27-4492-BD9A-5DBC8708ECB8}" type="sibTrans" cxnId="{DCF24B5A-D93E-4217-989E-6D490481A5C2}">
      <dgm:prSet/>
      <dgm:spPr/>
      <dgm:t>
        <a:bodyPr/>
        <a:lstStyle/>
        <a:p>
          <a:endParaRPr lang="fr-FR"/>
        </a:p>
      </dgm:t>
    </dgm:pt>
    <dgm:pt modelId="{EF243C35-244D-48BC-8D55-D3E1CDB8F56C}">
      <dgm:prSet phldrT="[Texte]"/>
      <dgm:spPr/>
      <dgm:t>
        <a:bodyPr/>
        <a:lstStyle/>
        <a:p>
          <a:r>
            <a:rPr lang="fr-FR" dirty="0"/>
            <a:t>A quoi correspond l’</a:t>
          </a:r>
          <a:r>
            <a:rPr lang="fr-FR" dirty="0" err="1"/>
            <a:t>edt</a:t>
          </a:r>
          <a:r>
            <a:rPr lang="fr-FR" dirty="0"/>
            <a:t> élève sur ce mois de reprise ? </a:t>
          </a:r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Normal    ou   « Amputé » </a:t>
          </a:r>
        </a:p>
      </dgm:t>
    </dgm:pt>
    <dgm:pt modelId="{B53A4811-EA89-4E53-8346-4677331F71A8}" type="parTrans" cxnId="{A14FB7CA-DB43-4E98-B70D-D32FBB022074}">
      <dgm:prSet/>
      <dgm:spPr/>
      <dgm:t>
        <a:bodyPr/>
        <a:lstStyle/>
        <a:p>
          <a:endParaRPr lang="fr-FR"/>
        </a:p>
      </dgm:t>
    </dgm:pt>
    <dgm:pt modelId="{FD60B6AE-211F-4F2D-B206-C6F6850B803D}" type="sibTrans" cxnId="{A14FB7CA-DB43-4E98-B70D-D32FBB022074}">
      <dgm:prSet/>
      <dgm:spPr/>
      <dgm:t>
        <a:bodyPr/>
        <a:lstStyle/>
        <a:p>
          <a:endParaRPr lang="fr-FR"/>
        </a:p>
      </dgm:t>
    </dgm:pt>
    <dgm:pt modelId="{F03D84B0-DBFA-4BE9-8C08-627CA2646257}">
      <dgm:prSet phldrT="[Texte]"/>
      <dgm:spPr/>
      <dgm:t>
        <a:bodyPr/>
        <a:lstStyle/>
        <a:p>
          <a:r>
            <a:rPr lang="fr-FR" dirty="0"/>
            <a:t>Professeur:             Un engagement à la hauteur du besoin </a:t>
          </a:r>
        </a:p>
      </dgm:t>
    </dgm:pt>
    <dgm:pt modelId="{278CD0E1-BA26-4215-8B02-67B9749564FE}" type="parTrans" cxnId="{0FF80228-59E2-4955-BE46-6E076BB85C2F}">
      <dgm:prSet/>
      <dgm:spPr/>
      <dgm:t>
        <a:bodyPr/>
        <a:lstStyle/>
        <a:p>
          <a:endParaRPr lang="fr-FR"/>
        </a:p>
      </dgm:t>
    </dgm:pt>
    <dgm:pt modelId="{EB278ECE-8B3D-4E8E-9720-4E9583BAD085}" type="sibTrans" cxnId="{0FF80228-59E2-4955-BE46-6E076BB85C2F}">
      <dgm:prSet/>
      <dgm:spPr/>
      <dgm:t>
        <a:bodyPr/>
        <a:lstStyle/>
        <a:p>
          <a:endParaRPr lang="fr-FR"/>
        </a:p>
      </dgm:t>
    </dgm:pt>
    <dgm:pt modelId="{6CA4E478-50FB-43DB-A4E9-183633BCFB14}">
      <dgm:prSet phldrT="[Texte]"/>
      <dgm:spPr/>
      <dgm:t>
        <a:bodyPr/>
        <a:lstStyle/>
        <a:p>
          <a:r>
            <a:rPr lang="fr-FR" dirty="0"/>
            <a:t>Des équipes au complet:  20h * x enseignants</a:t>
          </a:r>
        </a:p>
      </dgm:t>
    </dgm:pt>
    <dgm:pt modelId="{C3981E5B-0A83-47BD-ACE4-BF782E453606}" type="parTrans" cxnId="{21153F6A-9512-4424-A26C-2B9EE49C3079}">
      <dgm:prSet/>
      <dgm:spPr/>
      <dgm:t>
        <a:bodyPr/>
        <a:lstStyle/>
        <a:p>
          <a:endParaRPr lang="fr-FR"/>
        </a:p>
      </dgm:t>
    </dgm:pt>
    <dgm:pt modelId="{157DA693-640F-4925-B635-FF110DD16E97}" type="sibTrans" cxnId="{21153F6A-9512-4424-A26C-2B9EE49C3079}">
      <dgm:prSet/>
      <dgm:spPr/>
      <dgm:t>
        <a:bodyPr/>
        <a:lstStyle/>
        <a:p>
          <a:endParaRPr lang="fr-FR"/>
        </a:p>
      </dgm:t>
    </dgm:pt>
    <dgm:pt modelId="{A1A02659-52E5-469C-BDE3-4858A51893DF}">
      <dgm:prSet phldrT="[Texte]"/>
      <dgm:spPr/>
      <dgm:t>
        <a:bodyPr/>
        <a:lstStyle/>
        <a:p>
          <a:r>
            <a:rPr lang="fr-FR" dirty="0"/>
            <a:t>Pleine jauge lycée: ex 2000 élèves en activité / semaine (4000 heures mini  + dispositifs facultatifs)</a:t>
          </a:r>
        </a:p>
      </dgm:t>
    </dgm:pt>
    <dgm:pt modelId="{7AAE9735-E8D0-44B2-AF3D-FDCF72D125DF}" type="parTrans" cxnId="{73AF59CA-F414-42FE-91F3-B08DB33F9A3C}">
      <dgm:prSet/>
      <dgm:spPr/>
      <dgm:t>
        <a:bodyPr/>
        <a:lstStyle/>
        <a:p>
          <a:endParaRPr lang="fr-FR"/>
        </a:p>
      </dgm:t>
    </dgm:pt>
    <dgm:pt modelId="{97DEA3F5-62BD-43D1-A5A9-AC4DC5FC326B}" type="sibTrans" cxnId="{73AF59CA-F414-42FE-91F3-B08DB33F9A3C}">
      <dgm:prSet/>
      <dgm:spPr/>
      <dgm:t>
        <a:bodyPr/>
        <a:lstStyle/>
        <a:p>
          <a:endParaRPr lang="fr-FR"/>
        </a:p>
      </dgm:t>
    </dgm:pt>
    <dgm:pt modelId="{FFAEC2DD-BFE2-4DBA-9BC0-871CA603D10C}">
      <dgm:prSet phldrT="[Texte]"/>
      <dgm:spPr/>
      <dgm:t>
        <a:bodyPr/>
        <a:lstStyle/>
        <a:p>
          <a:r>
            <a:rPr lang="fr-FR" dirty="0"/>
            <a:t>Jauge post </a:t>
          </a:r>
          <a:r>
            <a:rPr lang="fr-FR" dirty="0" err="1"/>
            <a:t>Chido</a:t>
          </a:r>
          <a:r>
            <a:rPr lang="fr-FR" dirty="0"/>
            <a:t> = Dispositif concerté CE/ EPS - </a:t>
          </a:r>
          <a:r>
            <a:rPr lang="fr-FR" dirty="0" err="1"/>
            <a:t>Cbien</a:t>
          </a:r>
          <a:r>
            <a:rPr lang="fr-FR" dirty="0"/>
            <a:t> d’élèves / </a:t>
          </a:r>
          <a:r>
            <a:rPr lang="fr-FR" dirty="0" err="1"/>
            <a:t>gpes</a:t>
          </a:r>
          <a:r>
            <a:rPr lang="fr-FR" dirty="0"/>
            <a:t> mobilisés ? </a:t>
          </a:r>
          <a:r>
            <a:rPr lang="fr-FR" dirty="0" err="1"/>
            <a:t>Cbien</a:t>
          </a:r>
          <a:r>
            <a:rPr lang="fr-FR" dirty="0"/>
            <a:t> d’’heures ?   </a:t>
          </a:r>
        </a:p>
      </dgm:t>
    </dgm:pt>
    <dgm:pt modelId="{D4EAF2D7-AB1D-4443-BB36-1BEEDEF318A1}" type="parTrans" cxnId="{776551FA-0EDE-4687-8C65-CC74BF83AE3E}">
      <dgm:prSet/>
      <dgm:spPr/>
      <dgm:t>
        <a:bodyPr/>
        <a:lstStyle/>
        <a:p>
          <a:endParaRPr lang="fr-FR"/>
        </a:p>
      </dgm:t>
    </dgm:pt>
    <dgm:pt modelId="{B7AC27AB-14CA-4136-9095-1B8E4AF129E0}" type="sibTrans" cxnId="{776551FA-0EDE-4687-8C65-CC74BF83AE3E}">
      <dgm:prSet/>
      <dgm:spPr/>
      <dgm:t>
        <a:bodyPr/>
        <a:lstStyle/>
        <a:p>
          <a:endParaRPr lang="fr-FR"/>
        </a:p>
      </dgm:t>
    </dgm:pt>
    <dgm:pt modelId="{9CE98E82-4B73-4792-81AB-A1DB343C8548}">
      <dgm:prSet phldrT="[Texte]"/>
      <dgm:spPr/>
      <dgm:t>
        <a:bodyPr/>
        <a:lstStyle/>
        <a:p>
          <a:r>
            <a:rPr lang="fr-FR" dirty="0"/>
            <a:t>Un nouvel </a:t>
          </a:r>
          <a:r>
            <a:rPr lang="fr-FR" dirty="0" err="1"/>
            <a:t>edt</a:t>
          </a:r>
          <a:r>
            <a:rPr lang="fr-FR" dirty="0"/>
            <a:t>, mais un même service   20h  </a:t>
          </a:r>
        </a:p>
      </dgm:t>
    </dgm:pt>
    <dgm:pt modelId="{BE9F6115-6C1B-430A-BBD2-B146770C6F65}" type="parTrans" cxnId="{B12BA28C-B0E7-4664-8C73-A47A3E0E3FDB}">
      <dgm:prSet/>
      <dgm:spPr/>
      <dgm:t>
        <a:bodyPr/>
        <a:lstStyle/>
        <a:p>
          <a:endParaRPr lang="fr-FR"/>
        </a:p>
      </dgm:t>
    </dgm:pt>
    <dgm:pt modelId="{570AF1D9-272B-442B-A051-7603C4B32695}" type="sibTrans" cxnId="{B12BA28C-B0E7-4664-8C73-A47A3E0E3FDB}">
      <dgm:prSet/>
      <dgm:spPr/>
      <dgm:t>
        <a:bodyPr/>
        <a:lstStyle/>
        <a:p>
          <a:endParaRPr lang="fr-FR"/>
        </a:p>
      </dgm:t>
    </dgm:pt>
    <dgm:pt modelId="{7B9B908D-C706-49A7-A528-6C7246DA408E}">
      <dgm:prSet/>
      <dgm:spPr/>
      <dgm:t>
        <a:bodyPr/>
        <a:lstStyle/>
        <a:p>
          <a:r>
            <a:rPr lang="fr-FR" dirty="0"/>
            <a:t>Contenu</a:t>
          </a:r>
        </a:p>
      </dgm:t>
    </dgm:pt>
    <dgm:pt modelId="{8BFB9B2E-2905-48D2-97C2-531F0B31633F}" type="parTrans" cxnId="{9585D18A-10B1-4D9B-906D-4D0D1A70D016}">
      <dgm:prSet/>
      <dgm:spPr/>
      <dgm:t>
        <a:bodyPr/>
        <a:lstStyle/>
        <a:p>
          <a:endParaRPr lang="fr-FR"/>
        </a:p>
      </dgm:t>
    </dgm:pt>
    <dgm:pt modelId="{E94FA6B7-8D4E-4798-9FEB-598E48F2EFD6}" type="sibTrans" cxnId="{9585D18A-10B1-4D9B-906D-4D0D1A70D016}">
      <dgm:prSet/>
      <dgm:spPr/>
      <dgm:t>
        <a:bodyPr/>
        <a:lstStyle/>
        <a:p>
          <a:endParaRPr lang="fr-FR"/>
        </a:p>
      </dgm:t>
    </dgm:pt>
    <dgm:pt modelId="{9B44CABC-CADA-4678-A461-8626F858C400}">
      <dgm:prSet phldrT="[Texte]"/>
      <dgm:spPr/>
      <dgm:t>
        <a:bodyPr/>
        <a:lstStyle/>
        <a:p>
          <a:r>
            <a:rPr lang="fr-FR" dirty="0"/>
            <a:t>Pouvoir mobiliser le plus grand nombre d’élèves (étude des volumétries habituelles /celles du dispositif créé) </a:t>
          </a:r>
        </a:p>
      </dgm:t>
    </dgm:pt>
    <dgm:pt modelId="{D670DC2B-717F-46A3-90CD-F57623B0F5A4}" type="parTrans" cxnId="{DA8DE15E-6609-4C10-86FE-A2B68B70D5F7}">
      <dgm:prSet/>
      <dgm:spPr/>
      <dgm:t>
        <a:bodyPr/>
        <a:lstStyle/>
        <a:p>
          <a:endParaRPr lang="fr-FR"/>
        </a:p>
      </dgm:t>
    </dgm:pt>
    <dgm:pt modelId="{0DA4A12D-C5E0-4541-8BF8-DBA2F9343171}" type="sibTrans" cxnId="{DA8DE15E-6609-4C10-86FE-A2B68B70D5F7}">
      <dgm:prSet/>
      <dgm:spPr/>
      <dgm:t>
        <a:bodyPr/>
        <a:lstStyle/>
        <a:p>
          <a:endParaRPr lang="fr-FR"/>
        </a:p>
      </dgm:t>
    </dgm:pt>
    <dgm:pt modelId="{281D44DE-98C3-4DC1-B303-18D136B69BD9}" type="pres">
      <dgm:prSet presAssocID="{F1FD53A7-3C05-47A1-BED8-47355DBADB91}" presName="linear" presStyleCnt="0">
        <dgm:presLayoutVars>
          <dgm:animLvl val="lvl"/>
          <dgm:resizeHandles val="exact"/>
        </dgm:presLayoutVars>
      </dgm:prSet>
      <dgm:spPr/>
    </dgm:pt>
    <dgm:pt modelId="{AF6B1576-E4D5-4434-8BB6-3FDEA4445450}" type="pres">
      <dgm:prSet presAssocID="{3B6725A3-E07F-41BD-A7C1-DBAF5DBC64B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80BC5A6-E3F2-45BC-87DF-14AEDF4ADB52}" type="pres">
      <dgm:prSet presAssocID="{3B6725A3-E07F-41BD-A7C1-DBAF5DBC64BE}" presName="childText" presStyleLbl="revTx" presStyleIdx="0" presStyleCnt="2">
        <dgm:presLayoutVars>
          <dgm:bulletEnabled val="1"/>
        </dgm:presLayoutVars>
      </dgm:prSet>
      <dgm:spPr/>
    </dgm:pt>
    <dgm:pt modelId="{C4562042-4817-4635-BB1A-A287D87C0C0E}" type="pres">
      <dgm:prSet presAssocID="{F03D84B0-DBFA-4BE9-8C08-627CA26462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DBB8490-0979-44C5-888E-B1FA44704CBC}" type="pres">
      <dgm:prSet presAssocID="{F03D84B0-DBFA-4BE9-8C08-627CA2646257}" presName="childText" presStyleLbl="revTx" presStyleIdx="1" presStyleCnt="2">
        <dgm:presLayoutVars>
          <dgm:bulletEnabled val="1"/>
        </dgm:presLayoutVars>
      </dgm:prSet>
      <dgm:spPr/>
    </dgm:pt>
    <dgm:pt modelId="{5A863384-AF1D-43F9-8FB7-F7B8501AC5E9}" type="pres">
      <dgm:prSet presAssocID="{7B9B908D-C706-49A7-A528-6C7246DA408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7D95004-6840-4909-AACE-4794C40CBEC3}" type="presOf" srcId="{F03D84B0-DBFA-4BE9-8C08-627CA2646257}" destId="{C4562042-4817-4635-BB1A-A287D87C0C0E}" srcOrd="0" destOrd="0" presId="urn:microsoft.com/office/officeart/2005/8/layout/vList2"/>
    <dgm:cxn modelId="{481F9707-6B83-4F61-99CD-164CA14E0CB2}" type="presOf" srcId="{6CA4E478-50FB-43DB-A4E9-183633BCFB14}" destId="{4DBB8490-0979-44C5-888E-B1FA44704CBC}" srcOrd="0" destOrd="0" presId="urn:microsoft.com/office/officeart/2005/8/layout/vList2"/>
    <dgm:cxn modelId="{16ED7414-90E9-4FFD-AA3F-8476DEC0FAC9}" type="presOf" srcId="{7B9B908D-C706-49A7-A528-6C7246DA408E}" destId="{5A863384-AF1D-43F9-8FB7-F7B8501AC5E9}" srcOrd="0" destOrd="0" presId="urn:microsoft.com/office/officeart/2005/8/layout/vList2"/>
    <dgm:cxn modelId="{0FF80228-59E2-4955-BE46-6E076BB85C2F}" srcId="{F1FD53A7-3C05-47A1-BED8-47355DBADB91}" destId="{F03D84B0-DBFA-4BE9-8C08-627CA2646257}" srcOrd="1" destOrd="0" parTransId="{278CD0E1-BA26-4215-8B02-67B9749564FE}" sibTransId="{EB278ECE-8B3D-4E8E-9720-4E9583BAD085}"/>
    <dgm:cxn modelId="{6E9CA42E-F9B1-4FE6-8195-5799C755AB63}" type="presOf" srcId="{3B6725A3-E07F-41BD-A7C1-DBAF5DBC64BE}" destId="{AF6B1576-E4D5-4434-8BB6-3FDEA4445450}" srcOrd="0" destOrd="0" presId="urn:microsoft.com/office/officeart/2005/8/layout/vList2"/>
    <dgm:cxn modelId="{D1FB2131-5B6B-4F4B-9B8C-A9D293BDDD42}" type="presOf" srcId="{FFAEC2DD-BFE2-4DBA-9BC0-871CA603D10C}" destId="{180BC5A6-E3F2-45BC-87DF-14AEDF4ADB52}" srcOrd="0" destOrd="3" presId="urn:microsoft.com/office/officeart/2005/8/layout/vList2"/>
    <dgm:cxn modelId="{DA8DE15E-6609-4C10-86FE-A2B68B70D5F7}" srcId="{3B6725A3-E07F-41BD-A7C1-DBAF5DBC64BE}" destId="{9B44CABC-CADA-4678-A461-8626F858C400}" srcOrd="1" destOrd="0" parTransId="{D670DC2B-717F-46A3-90CD-F57623B0F5A4}" sibTransId="{0DA4A12D-C5E0-4541-8BF8-DBA2F9343171}"/>
    <dgm:cxn modelId="{D42F7D46-4102-4331-9BBB-21C7A1EB5BB7}" type="presOf" srcId="{EF243C35-244D-48BC-8D55-D3E1CDB8F56C}" destId="{180BC5A6-E3F2-45BC-87DF-14AEDF4ADB52}" srcOrd="0" destOrd="0" presId="urn:microsoft.com/office/officeart/2005/8/layout/vList2"/>
    <dgm:cxn modelId="{B8166E67-8814-45D1-BA5A-2019E3B2F6BF}" type="presOf" srcId="{9CE98E82-4B73-4792-81AB-A1DB343C8548}" destId="{4DBB8490-0979-44C5-888E-B1FA44704CBC}" srcOrd="0" destOrd="1" presId="urn:microsoft.com/office/officeart/2005/8/layout/vList2"/>
    <dgm:cxn modelId="{21153F6A-9512-4424-A26C-2B9EE49C3079}" srcId="{F03D84B0-DBFA-4BE9-8C08-627CA2646257}" destId="{6CA4E478-50FB-43DB-A4E9-183633BCFB14}" srcOrd="0" destOrd="0" parTransId="{C3981E5B-0A83-47BD-ACE4-BF782E453606}" sibTransId="{157DA693-640F-4925-B635-FF110DD16E97}"/>
    <dgm:cxn modelId="{DCF24B5A-D93E-4217-989E-6D490481A5C2}" srcId="{F1FD53A7-3C05-47A1-BED8-47355DBADB91}" destId="{3B6725A3-E07F-41BD-A7C1-DBAF5DBC64BE}" srcOrd="0" destOrd="0" parTransId="{99F1CEA0-4F9C-4F9C-A471-5ECD940BF282}" sibTransId="{1E1EC5DA-EB27-4492-BD9A-5DBC8708ECB8}"/>
    <dgm:cxn modelId="{3016F35A-7DC9-4A6A-9B20-6B960094BDCC}" type="presOf" srcId="{9B44CABC-CADA-4678-A461-8626F858C400}" destId="{180BC5A6-E3F2-45BC-87DF-14AEDF4ADB52}" srcOrd="0" destOrd="1" presId="urn:microsoft.com/office/officeart/2005/8/layout/vList2"/>
    <dgm:cxn modelId="{9585D18A-10B1-4D9B-906D-4D0D1A70D016}" srcId="{F1FD53A7-3C05-47A1-BED8-47355DBADB91}" destId="{7B9B908D-C706-49A7-A528-6C7246DA408E}" srcOrd="2" destOrd="0" parTransId="{8BFB9B2E-2905-48D2-97C2-531F0B31633F}" sibTransId="{E94FA6B7-8D4E-4798-9FEB-598E48F2EFD6}"/>
    <dgm:cxn modelId="{B12BA28C-B0E7-4664-8C73-A47A3E0E3FDB}" srcId="{F03D84B0-DBFA-4BE9-8C08-627CA2646257}" destId="{9CE98E82-4B73-4792-81AB-A1DB343C8548}" srcOrd="1" destOrd="0" parTransId="{BE9F6115-6C1B-430A-BBD2-B146770C6F65}" sibTransId="{570AF1D9-272B-442B-A051-7603C4B32695}"/>
    <dgm:cxn modelId="{16A1A991-622F-4365-9637-471D28221D6F}" type="presOf" srcId="{A1A02659-52E5-469C-BDE3-4858A51893DF}" destId="{180BC5A6-E3F2-45BC-87DF-14AEDF4ADB52}" srcOrd="0" destOrd="2" presId="urn:microsoft.com/office/officeart/2005/8/layout/vList2"/>
    <dgm:cxn modelId="{E5FFF9A8-87AB-4682-A39E-3239A150EC79}" type="presOf" srcId="{F1FD53A7-3C05-47A1-BED8-47355DBADB91}" destId="{281D44DE-98C3-4DC1-B303-18D136B69BD9}" srcOrd="0" destOrd="0" presId="urn:microsoft.com/office/officeart/2005/8/layout/vList2"/>
    <dgm:cxn modelId="{73AF59CA-F414-42FE-91F3-B08DB33F9A3C}" srcId="{9B44CABC-CADA-4678-A461-8626F858C400}" destId="{A1A02659-52E5-469C-BDE3-4858A51893DF}" srcOrd="0" destOrd="0" parTransId="{7AAE9735-E8D0-44B2-AF3D-FDCF72D125DF}" sibTransId="{97DEA3F5-62BD-43D1-A5A9-AC4DC5FC326B}"/>
    <dgm:cxn modelId="{A14FB7CA-DB43-4E98-B70D-D32FBB022074}" srcId="{3B6725A3-E07F-41BD-A7C1-DBAF5DBC64BE}" destId="{EF243C35-244D-48BC-8D55-D3E1CDB8F56C}" srcOrd="0" destOrd="0" parTransId="{B53A4811-EA89-4E53-8346-4677331F71A8}" sibTransId="{FD60B6AE-211F-4F2D-B206-C6F6850B803D}"/>
    <dgm:cxn modelId="{776551FA-0EDE-4687-8C65-CC74BF83AE3E}" srcId="{9B44CABC-CADA-4678-A461-8626F858C400}" destId="{FFAEC2DD-BFE2-4DBA-9BC0-871CA603D10C}" srcOrd="1" destOrd="0" parTransId="{D4EAF2D7-AB1D-4443-BB36-1BEEDEF318A1}" sibTransId="{B7AC27AB-14CA-4136-9095-1B8E4AF129E0}"/>
    <dgm:cxn modelId="{65180DB9-208F-41A5-8CFA-63360750DA6E}" type="presParOf" srcId="{281D44DE-98C3-4DC1-B303-18D136B69BD9}" destId="{AF6B1576-E4D5-4434-8BB6-3FDEA4445450}" srcOrd="0" destOrd="0" presId="urn:microsoft.com/office/officeart/2005/8/layout/vList2"/>
    <dgm:cxn modelId="{148D362D-CB72-40B0-B5BA-134A28B4F98C}" type="presParOf" srcId="{281D44DE-98C3-4DC1-B303-18D136B69BD9}" destId="{180BC5A6-E3F2-45BC-87DF-14AEDF4ADB52}" srcOrd="1" destOrd="0" presId="urn:microsoft.com/office/officeart/2005/8/layout/vList2"/>
    <dgm:cxn modelId="{692441FF-1BEC-49DA-87FC-BC2C85C7D429}" type="presParOf" srcId="{281D44DE-98C3-4DC1-B303-18D136B69BD9}" destId="{C4562042-4817-4635-BB1A-A287D87C0C0E}" srcOrd="2" destOrd="0" presId="urn:microsoft.com/office/officeart/2005/8/layout/vList2"/>
    <dgm:cxn modelId="{F1470FA6-988C-480A-8504-51F5869DC01E}" type="presParOf" srcId="{281D44DE-98C3-4DC1-B303-18D136B69BD9}" destId="{4DBB8490-0979-44C5-888E-B1FA44704CBC}" srcOrd="3" destOrd="0" presId="urn:microsoft.com/office/officeart/2005/8/layout/vList2"/>
    <dgm:cxn modelId="{D5B4F246-5687-4986-B189-273D254AF497}" type="presParOf" srcId="{281D44DE-98C3-4DC1-B303-18D136B69BD9}" destId="{5A863384-AF1D-43F9-8FB7-F7B8501AC5E9}" srcOrd="4" destOrd="0" presId="urn:microsoft.com/office/officeart/2005/8/layout/vList2"/>
  </dgm:cxnLst>
  <dgm:bg>
    <a:pattFill prst="pct5">
      <a:fgClr>
        <a:schemeClr val="bg2"/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B1576-E4D5-4434-8BB6-3FDEA4445450}">
      <dsp:nvSpPr>
        <dsp:cNvPr id="0" name=""/>
        <dsp:cNvSpPr/>
      </dsp:nvSpPr>
      <dsp:spPr>
        <a:xfrm>
          <a:off x="0" y="347925"/>
          <a:ext cx="1017905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Elève :                   Disposer du plus grand tps d’activité physique chaque semaine</a:t>
          </a:r>
        </a:p>
      </dsp:txBody>
      <dsp:txXfrm>
        <a:off x="26273" y="374198"/>
        <a:ext cx="10126504" cy="485654"/>
      </dsp:txXfrm>
    </dsp:sp>
    <dsp:sp modelId="{180BC5A6-E3F2-45BC-87DF-14AEDF4ADB52}">
      <dsp:nvSpPr>
        <dsp:cNvPr id="0" name=""/>
        <dsp:cNvSpPr/>
      </dsp:nvSpPr>
      <dsp:spPr>
        <a:xfrm>
          <a:off x="0" y="886125"/>
          <a:ext cx="10179050" cy="142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A quoi correspond l’</a:t>
          </a:r>
          <a:r>
            <a:rPr lang="fr-FR" sz="1800" kern="1200" dirty="0" err="1"/>
            <a:t>edt</a:t>
          </a:r>
          <a:r>
            <a:rPr lang="fr-FR" sz="1800" kern="1200" dirty="0"/>
            <a:t> élève sur ce mois de reprise ? </a:t>
          </a:r>
          <a:r>
            <a:rPr lang="fr-FR" sz="1800" kern="1200" dirty="0">
              <a:solidFill>
                <a:schemeClr val="tx2">
                  <a:lumMod val="75000"/>
                  <a:lumOff val="25000"/>
                </a:schemeClr>
              </a:solidFill>
            </a:rPr>
            <a:t>Normal    ou   « Amputé »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Pouvoir mobiliser le plus grand nombre d’élèves (étude des volumétries habituelles /celles du dispositif créé)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Pleine jauge lycée: ex 2000 élèves en activité / semaine (4000 heures mini  + dispositifs facultatifs)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Jauge post </a:t>
          </a:r>
          <a:r>
            <a:rPr lang="fr-FR" sz="1800" kern="1200" dirty="0" err="1"/>
            <a:t>Chido</a:t>
          </a:r>
          <a:r>
            <a:rPr lang="fr-FR" sz="1800" kern="1200" dirty="0"/>
            <a:t> = Dispositif concerté CE/ EPS - </a:t>
          </a:r>
          <a:r>
            <a:rPr lang="fr-FR" sz="1800" kern="1200" dirty="0" err="1"/>
            <a:t>Cbien</a:t>
          </a:r>
          <a:r>
            <a:rPr lang="fr-FR" sz="1800" kern="1200" dirty="0"/>
            <a:t> d’élèves / </a:t>
          </a:r>
          <a:r>
            <a:rPr lang="fr-FR" sz="1800" kern="1200" dirty="0" err="1"/>
            <a:t>gpes</a:t>
          </a:r>
          <a:r>
            <a:rPr lang="fr-FR" sz="1800" kern="1200" dirty="0"/>
            <a:t> mobilisés ? </a:t>
          </a:r>
          <a:r>
            <a:rPr lang="fr-FR" sz="1800" kern="1200" dirty="0" err="1"/>
            <a:t>Cbien</a:t>
          </a:r>
          <a:r>
            <a:rPr lang="fr-FR" sz="1800" kern="1200" dirty="0"/>
            <a:t> d’’heures ?   </a:t>
          </a:r>
        </a:p>
      </dsp:txBody>
      <dsp:txXfrm>
        <a:off x="0" y="886125"/>
        <a:ext cx="10179050" cy="1428300"/>
      </dsp:txXfrm>
    </dsp:sp>
    <dsp:sp modelId="{C4562042-4817-4635-BB1A-A287D87C0C0E}">
      <dsp:nvSpPr>
        <dsp:cNvPr id="0" name=""/>
        <dsp:cNvSpPr/>
      </dsp:nvSpPr>
      <dsp:spPr>
        <a:xfrm>
          <a:off x="0" y="2314425"/>
          <a:ext cx="1017905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Professeur:             Un engagement à la hauteur du besoin </a:t>
          </a:r>
        </a:p>
      </dsp:txBody>
      <dsp:txXfrm>
        <a:off x="26273" y="2340698"/>
        <a:ext cx="10126504" cy="485654"/>
      </dsp:txXfrm>
    </dsp:sp>
    <dsp:sp modelId="{4DBB8490-0979-44C5-888E-B1FA44704CBC}">
      <dsp:nvSpPr>
        <dsp:cNvPr id="0" name=""/>
        <dsp:cNvSpPr/>
      </dsp:nvSpPr>
      <dsp:spPr>
        <a:xfrm>
          <a:off x="0" y="2852625"/>
          <a:ext cx="1017905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Des équipes au complet:  20h * x enseignants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dirty="0"/>
            <a:t>Un nouvel </a:t>
          </a:r>
          <a:r>
            <a:rPr lang="fr-FR" sz="1800" kern="1200" dirty="0" err="1"/>
            <a:t>edt</a:t>
          </a:r>
          <a:r>
            <a:rPr lang="fr-FR" sz="1800" kern="1200" dirty="0"/>
            <a:t>, mais un même service   20h  </a:t>
          </a:r>
        </a:p>
      </dsp:txBody>
      <dsp:txXfrm>
        <a:off x="0" y="2852625"/>
        <a:ext cx="10179050" cy="595125"/>
      </dsp:txXfrm>
    </dsp:sp>
    <dsp:sp modelId="{5A863384-AF1D-43F9-8FB7-F7B8501AC5E9}">
      <dsp:nvSpPr>
        <dsp:cNvPr id="0" name=""/>
        <dsp:cNvSpPr/>
      </dsp:nvSpPr>
      <dsp:spPr>
        <a:xfrm>
          <a:off x="0" y="3447750"/>
          <a:ext cx="10179050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Contenu</a:t>
          </a:r>
        </a:p>
      </dsp:txBody>
      <dsp:txXfrm>
        <a:off x="26273" y="3474023"/>
        <a:ext cx="10126504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hilippe.cachat@ac-mayotte.fr" TargetMode="External"/><Relationship Id="rId2" Type="http://schemas.openxmlformats.org/officeDocument/2006/relationships/hyperlink" Target="mailto:ia-ipr.eps@ac-mayotte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B85A1-3631-4C61-91DD-85919A573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Schémas potentiels de reprise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B98602-B427-487D-ADFD-E95301A19A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Continuité éducative Post </a:t>
            </a:r>
            <a:r>
              <a:rPr lang="fr-FR" dirty="0" err="1"/>
              <a:t>chido</a:t>
            </a:r>
            <a:endParaRPr lang="fr-FR" dirty="0"/>
          </a:p>
          <a:p>
            <a:r>
              <a:rPr lang="fr-FR" dirty="0" err="1"/>
              <a:t>Academie</a:t>
            </a:r>
            <a:r>
              <a:rPr lang="fr-FR" dirty="0"/>
              <a:t> de </a:t>
            </a:r>
            <a:r>
              <a:rPr lang="fr-FR" dirty="0" err="1"/>
              <a:t>mayotte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D45408-7D93-460E-8154-6507CE80B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474" y="0"/>
            <a:ext cx="1671526" cy="144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2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EF885-B275-4AA7-B07F-850809B6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Infos générales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A82C8A-6BEE-4D58-A0E7-DB2D42290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7672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conditions de la reprise, les difficultés sur les mois à venir,  les ressentis</a:t>
            </a:r>
          </a:p>
          <a:p>
            <a:pPr lvl="1"/>
            <a:r>
              <a:rPr lang="fr-FR" dirty="0"/>
              <a:t>La question du sens – du travail et de l’utilité !   </a:t>
            </a:r>
          </a:p>
          <a:p>
            <a:pPr lvl="2"/>
            <a:r>
              <a:rPr lang="fr-FR" dirty="0"/>
              <a:t>Actions directes orientées vers l’élève</a:t>
            </a:r>
          </a:p>
          <a:p>
            <a:pPr lvl="2"/>
            <a:r>
              <a:rPr lang="fr-FR" dirty="0"/>
              <a:t>Actions indirectes orientées vers la discipline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/>
              <a:t>être mieux structuré, plus solide au moment de la reprise</a:t>
            </a:r>
          </a:p>
          <a:p>
            <a:r>
              <a:rPr lang="fr-FR" dirty="0"/>
              <a:t>Contact:    </a:t>
            </a:r>
            <a:r>
              <a:rPr lang="fr-FR" dirty="0">
                <a:hlinkClick r:id="rId2"/>
              </a:rPr>
              <a:t>ia-ipr.eps@ac-mayotte.fr</a:t>
            </a:r>
            <a:r>
              <a:rPr lang="fr-FR" dirty="0"/>
              <a:t>        </a:t>
            </a:r>
            <a:r>
              <a:rPr lang="fr-FR" strike="sngStrike" dirty="0">
                <a:hlinkClick r:id="rId3"/>
              </a:rPr>
              <a:t>philippe.cachat@ac-mayotte.fr</a:t>
            </a:r>
            <a:endParaRPr lang="fr-FR" strike="sngStrike" dirty="0"/>
          </a:p>
          <a:p>
            <a:r>
              <a:rPr lang="fr-FR" dirty="0"/>
              <a:t>Visites dans vos établissements:, souvent accompagné par Philippe </a:t>
            </a:r>
            <a:r>
              <a:rPr lang="fr-FR" dirty="0" err="1"/>
              <a:t>Versaud</a:t>
            </a:r>
            <a:r>
              <a:rPr lang="fr-FR" dirty="0"/>
              <a:t>    fichier annuaire et calibrage mouvement 2025, </a:t>
            </a:r>
          </a:p>
          <a:p>
            <a:r>
              <a:rPr lang="fr-FR" dirty="0"/>
              <a:t>Enquête DRAJES    </a:t>
            </a:r>
            <a:r>
              <a:rPr lang="fr-FR" dirty="0" err="1"/>
              <a:t>Jotform</a:t>
            </a:r>
            <a:endParaRPr lang="fr-FR" dirty="0"/>
          </a:p>
          <a:p>
            <a:r>
              <a:rPr lang="fr-FR" dirty="0"/>
              <a:t>Inventaire petit matériel – ce qui ne vous est pas utile peut être mutualisé (contact: Yann Guiton et Valentin </a:t>
            </a:r>
            <a:r>
              <a:rPr lang="fr-FR" dirty="0" err="1"/>
              <a:t>Moustard</a:t>
            </a:r>
            <a:r>
              <a:rPr lang="fr-FR" dirty="0"/>
              <a:t>)</a:t>
            </a:r>
          </a:p>
          <a:p>
            <a:r>
              <a:rPr lang="fr-FR" dirty="0"/>
              <a:t>« Un samedi sur la plage » - repas des régions        </a:t>
            </a:r>
            <a:r>
              <a:rPr lang="fr-FR" b="1" dirty="0">
                <a:solidFill>
                  <a:srgbClr val="92D050"/>
                </a:solidFill>
              </a:rPr>
              <a:t>Samedi 22 février 2025</a:t>
            </a:r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C72279A-FFF4-4FC2-8A91-8232BF040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874" y="0"/>
            <a:ext cx="181155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9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B998E-732D-4A73-AE53-49993E64E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logique, </a:t>
            </a:r>
            <a:br>
              <a:rPr lang="fr-FR" dirty="0"/>
            </a:br>
            <a:r>
              <a:rPr lang="fr-FR" dirty="0"/>
              <a:t>des impératifs, du bon sens !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9D3E2F9-E911-4197-A6E4-C50E198F6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812941"/>
              </p:ext>
            </p:extLst>
          </p:nvPr>
        </p:nvGraphicFramePr>
        <p:xfrm>
          <a:off x="1250950" y="1874517"/>
          <a:ext cx="10179050" cy="4333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33AE096-241F-4038-9FDB-60F5FA455E83}"/>
              </a:ext>
            </a:extLst>
          </p:cNvPr>
          <p:cNvSpPr txBox="1"/>
          <p:nvPr/>
        </p:nvSpPr>
        <p:spPr>
          <a:xfrm>
            <a:off x="1536700" y="5978930"/>
            <a:ext cx="10178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Gd confort pédagogique = enseignement/Apprentissage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Pas d’installation digne de ce nom = Animation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Espaces non dédiés aux APSA = Innovation pouvant aller à l’enseignement / apprentissage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45EDCDC-4896-49B8-956B-D5C5902417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08874" y="0"/>
            <a:ext cx="181155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67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E77D01-F6C3-4AEE-AB45-CE1A9FB12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 algorithmique des fonctionnements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6076431-AFF3-485E-84E0-A1AEDBC18CA7}"/>
              </a:ext>
            </a:extLst>
          </p:cNvPr>
          <p:cNvSpPr/>
          <p:nvPr/>
        </p:nvSpPr>
        <p:spPr>
          <a:xfrm>
            <a:off x="1651246" y="2286001"/>
            <a:ext cx="2059620" cy="1349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Votre service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Absences au sein de l’ équipe !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A15A4621-CC4C-42C5-9068-9B71698AA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379" y="2286002"/>
            <a:ext cx="2059620" cy="1349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fr-FR" sz="1800" dirty="0"/>
              <a:t>Vos installations</a:t>
            </a:r>
          </a:p>
          <a:p>
            <a:pPr marL="0" indent="0" algn="ctr">
              <a:buNone/>
            </a:pPr>
            <a:r>
              <a:rPr lang="fr-FR" sz="1800" dirty="0"/>
              <a:t>Celles de la commune proche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029532D-F661-42E4-A7ED-079CF66C3933}"/>
              </a:ext>
            </a:extLst>
          </p:cNvPr>
          <p:cNvSpPr/>
          <p:nvPr/>
        </p:nvSpPr>
        <p:spPr>
          <a:xfrm>
            <a:off x="3577701" y="5335479"/>
            <a:ext cx="1367161" cy="1349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L’offre Ateliers</a:t>
            </a:r>
          </a:p>
          <a:p>
            <a:pPr algn="ctr"/>
            <a:r>
              <a:rPr lang="fr-FR" dirty="0"/>
              <a:t>Clubs</a:t>
            </a:r>
          </a:p>
          <a:p>
            <a:pPr algn="ctr"/>
            <a:r>
              <a:rPr lang="fr-FR" dirty="0"/>
              <a:t>Asso 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3E805DD-E203-4FE6-870A-BA02FF68DC6F}"/>
              </a:ext>
            </a:extLst>
          </p:cNvPr>
          <p:cNvCxnSpPr>
            <a:cxnSpLocks/>
          </p:cNvCxnSpPr>
          <p:nvPr/>
        </p:nvCxnSpPr>
        <p:spPr>
          <a:xfrm flipV="1">
            <a:off x="4893860" y="5730268"/>
            <a:ext cx="3926290" cy="477223"/>
          </a:xfrm>
          <a:prstGeom prst="straightConnector1">
            <a:avLst/>
          </a:prstGeom>
          <a:ln w="69850" cap="rnd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ulle narrative : ronde 12">
            <a:extLst>
              <a:ext uri="{FF2B5EF4-FFF2-40B4-BE49-F238E27FC236}">
                <a16:creationId xmlns:a16="http://schemas.microsoft.com/office/drawing/2014/main" id="{1B3B5232-42AF-4015-8FF4-9A3703C2902A}"/>
              </a:ext>
            </a:extLst>
          </p:cNvPr>
          <p:cNvSpPr/>
          <p:nvPr/>
        </p:nvSpPr>
        <p:spPr>
          <a:xfrm>
            <a:off x="9083026" y="4494401"/>
            <a:ext cx="1819275" cy="167637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Proposition au Chef Et du plan de continuité éducative</a:t>
            </a:r>
          </a:p>
        </p:txBody>
      </p:sp>
      <p:sp>
        <p:nvSpPr>
          <p:cNvPr id="14" name="Accolade ouvrante 13">
            <a:extLst>
              <a:ext uri="{FF2B5EF4-FFF2-40B4-BE49-F238E27FC236}">
                <a16:creationId xmlns:a16="http://schemas.microsoft.com/office/drawing/2014/main" id="{80C056EA-EC08-4F04-8560-15A0790B5FBA}"/>
              </a:ext>
            </a:extLst>
          </p:cNvPr>
          <p:cNvSpPr/>
          <p:nvPr/>
        </p:nvSpPr>
        <p:spPr>
          <a:xfrm>
            <a:off x="1066800" y="3771900"/>
            <a:ext cx="1152525" cy="17430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DB910A2A-D666-4974-9C3F-40A33B0FAFC2}"/>
              </a:ext>
            </a:extLst>
          </p:cNvPr>
          <p:cNvSpPr/>
          <p:nvPr/>
        </p:nvSpPr>
        <p:spPr>
          <a:xfrm>
            <a:off x="5924550" y="3771900"/>
            <a:ext cx="1152525" cy="15635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426DB2B-A5B6-4C5D-9876-5DA8C68691D8}"/>
              </a:ext>
            </a:extLst>
          </p:cNvPr>
          <p:cNvSpPr txBox="1"/>
          <p:nvPr/>
        </p:nvSpPr>
        <p:spPr>
          <a:xfrm>
            <a:off x="1819275" y="4048125"/>
            <a:ext cx="24193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complet = RAS</a:t>
            </a:r>
          </a:p>
          <a:p>
            <a:endParaRPr lang="fr-FR" dirty="0"/>
          </a:p>
          <a:p>
            <a:r>
              <a:rPr lang="fr-FR" sz="1400" dirty="0"/>
              <a:t>Si ex 50% = </a:t>
            </a:r>
            <a:r>
              <a:rPr lang="fr-FR" sz="1600" dirty="0"/>
              <a:t>animation ateliers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1B978FF-3223-472D-B33E-27613A896302}"/>
              </a:ext>
            </a:extLst>
          </p:cNvPr>
          <p:cNvSpPr txBox="1"/>
          <p:nvPr/>
        </p:nvSpPr>
        <p:spPr>
          <a:xfrm>
            <a:off x="4438649" y="4039167"/>
            <a:ext cx="24193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/>
              <a:t>Cbien</a:t>
            </a:r>
            <a:r>
              <a:rPr lang="fr-FR" sz="1600" dirty="0"/>
              <a:t> d’espaces dispos</a:t>
            </a:r>
          </a:p>
          <a:p>
            <a:endParaRPr lang="fr-FR" dirty="0"/>
          </a:p>
          <a:p>
            <a:r>
              <a:rPr lang="fr-FR" sz="1600" dirty="0"/>
              <a:t>Quel espace / pour quel atelier </a:t>
            </a:r>
          </a:p>
        </p:txBody>
      </p:sp>
      <p:sp>
        <p:nvSpPr>
          <p:cNvPr id="24" name="Espace réservé du contenu 7">
            <a:extLst>
              <a:ext uri="{FF2B5EF4-FFF2-40B4-BE49-F238E27FC236}">
                <a16:creationId xmlns:a16="http://schemas.microsoft.com/office/drawing/2014/main" id="{5289B43B-8D52-48BB-A0ED-4448DC1C7AB4}"/>
              </a:ext>
            </a:extLst>
          </p:cNvPr>
          <p:cNvSpPr txBox="1">
            <a:spLocks/>
          </p:cNvSpPr>
          <p:nvPr/>
        </p:nvSpPr>
        <p:spPr>
          <a:xfrm>
            <a:off x="8722679" y="2282139"/>
            <a:ext cx="2059620" cy="13494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schemeClr val="tx1"/>
                </a:solidFill>
              </a:rPr>
              <a:t>Possibilité de déplacement des élèves vers le lycée 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2F9BA22E-B9C2-41CB-93E4-2728959FF4A3}"/>
              </a:ext>
            </a:extLst>
          </p:cNvPr>
          <p:cNvCxnSpPr/>
          <p:nvPr/>
        </p:nvCxnSpPr>
        <p:spPr>
          <a:xfrm>
            <a:off x="7077075" y="2956842"/>
            <a:ext cx="148590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CF2FAB9-861E-46B4-AA22-FBF6FC3C815D}"/>
              </a:ext>
            </a:extLst>
          </p:cNvPr>
          <p:cNvCxnSpPr>
            <a:cxnSpLocks/>
          </p:cNvCxnSpPr>
          <p:nvPr/>
        </p:nvCxnSpPr>
        <p:spPr>
          <a:xfrm flipH="1">
            <a:off x="6772275" y="3631545"/>
            <a:ext cx="2305049" cy="1883430"/>
          </a:xfrm>
          <a:prstGeom prst="straightConnector1">
            <a:avLst/>
          </a:prstGeom>
          <a:ln w="69850" cap="rnd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2F0D189C-C027-4D0D-A5ED-DBCE981FE663}"/>
              </a:ext>
            </a:extLst>
          </p:cNvPr>
          <p:cNvSpPr txBox="1"/>
          <p:nvPr/>
        </p:nvSpPr>
        <p:spPr>
          <a:xfrm rot="21121700">
            <a:off x="5114923" y="5459911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Nbres d’ateliers = volumétrie élèves engagés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922BB4-F82A-4DBE-9205-8D82A132F772}"/>
              </a:ext>
            </a:extLst>
          </p:cNvPr>
          <p:cNvSpPr/>
          <p:nvPr/>
        </p:nvSpPr>
        <p:spPr>
          <a:xfrm>
            <a:off x="8153399" y="6422784"/>
            <a:ext cx="3743325" cy="367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Appui inspection &amp; IGESR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FF3FEC47-4E2B-4D8E-A84E-446FABA9E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874" y="0"/>
            <a:ext cx="181155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0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188E9-5315-4500-BB94-63A437468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Si existence d’un « club établissement » quelle offre ? 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90427055-4872-49CA-9F0B-52B75A014B7A}"/>
              </a:ext>
            </a:extLst>
          </p:cNvPr>
          <p:cNvSpPr/>
          <p:nvPr/>
        </p:nvSpPr>
        <p:spPr>
          <a:xfrm>
            <a:off x="2171997" y="2071533"/>
            <a:ext cx="1619250" cy="1492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PSC 1</a:t>
            </a:r>
          </a:p>
          <a:p>
            <a:pPr algn="ctr"/>
            <a:r>
              <a:rPr lang="fr-FR" dirty="0"/>
              <a:t>Jeune secouriste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4055ECF7-C9E1-408A-BC6E-8DB9E7C2B047}"/>
              </a:ext>
            </a:extLst>
          </p:cNvPr>
          <p:cNvSpPr/>
          <p:nvPr/>
        </p:nvSpPr>
        <p:spPr>
          <a:xfrm>
            <a:off x="9610725" y="1879645"/>
            <a:ext cx="1819275" cy="17430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Inventaire matériel </a:t>
            </a:r>
            <a:r>
              <a:rPr lang="fr-FR" dirty="0" err="1"/>
              <a:t>eps</a:t>
            </a:r>
            <a:r>
              <a:rPr lang="fr-FR" dirty="0"/>
              <a:t> / </a:t>
            </a:r>
            <a:r>
              <a:rPr lang="fr-FR" dirty="0" err="1"/>
              <a:t>Mutualisat</a:t>
            </a:r>
            <a:r>
              <a:rPr lang="fr-FR" dirty="0"/>
              <a:t>°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E81DDA6-AEB0-45E7-858B-7FA5D605D57F}"/>
              </a:ext>
            </a:extLst>
          </p:cNvPr>
          <p:cNvSpPr/>
          <p:nvPr/>
        </p:nvSpPr>
        <p:spPr>
          <a:xfrm>
            <a:off x="947736" y="3901624"/>
            <a:ext cx="1750222" cy="15897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Production ressources </a:t>
            </a:r>
            <a:r>
              <a:rPr lang="fr-FR" dirty="0" err="1"/>
              <a:t>Acad</a:t>
            </a:r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2550946-416C-49B8-B2E0-53D110717737}"/>
              </a:ext>
            </a:extLst>
          </p:cNvPr>
          <p:cNvSpPr/>
          <p:nvPr/>
        </p:nvSpPr>
        <p:spPr>
          <a:xfrm>
            <a:off x="2936829" y="4983485"/>
            <a:ext cx="1663745" cy="1550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Pratiques APSA / partenariats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E8BF291-6353-4167-B90C-A2A7CEB07BE1}"/>
              </a:ext>
            </a:extLst>
          </p:cNvPr>
          <p:cNvSpPr/>
          <p:nvPr/>
        </p:nvSpPr>
        <p:spPr>
          <a:xfrm>
            <a:off x="7550352" y="2751183"/>
            <a:ext cx="1700806" cy="1624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JO / JR</a:t>
            </a:r>
          </a:p>
          <a:p>
            <a:pPr algn="ctr"/>
            <a:r>
              <a:rPr lang="fr-FR" dirty="0"/>
              <a:t>Vos AS, vos sections 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47B736A-9626-4A49-987C-85DC4321EB11}"/>
              </a:ext>
            </a:extLst>
          </p:cNvPr>
          <p:cNvSpPr/>
          <p:nvPr/>
        </p:nvSpPr>
        <p:spPr>
          <a:xfrm>
            <a:off x="10067775" y="5057278"/>
            <a:ext cx="1819275" cy="1743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Projet inter disc environnement / Partenariats 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2A64ED5-DD57-4AC6-8BEB-1248C7AA0600}"/>
              </a:ext>
            </a:extLst>
          </p:cNvPr>
          <p:cNvSpPr/>
          <p:nvPr/>
        </p:nvSpPr>
        <p:spPr>
          <a:xfrm>
            <a:off x="5186362" y="4727967"/>
            <a:ext cx="1819275" cy="17430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Contenus site web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E5CC119-6494-4B95-ACE2-35C0A26E7CEC}"/>
              </a:ext>
            </a:extLst>
          </p:cNvPr>
          <p:cNvSpPr/>
          <p:nvPr/>
        </p:nvSpPr>
        <p:spPr>
          <a:xfrm>
            <a:off x="4438798" y="2530499"/>
            <a:ext cx="1819275" cy="1743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Création jeux concours académique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9548485-90D4-485A-8EEC-3BF65400738E}"/>
              </a:ext>
            </a:extLst>
          </p:cNvPr>
          <p:cNvSpPr/>
          <p:nvPr/>
        </p:nvSpPr>
        <p:spPr>
          <a:xfrm>
            <a:off x="7941464" y="5013918"/>
            <a:ext cx="1552577" cy="14921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Avancées projet </a:t>
            </a:r>
            <a:r>
              <a:rPr lang="fr-FR" dirty="0" err="1"/>
              <a:t>eps</a:t>
            </a:r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BDAA14B-69D0-4050-BFC3-A40395367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874" y="0"/>
            <a:ext cx="181155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4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2899F-AB11-4565-A269-19717D2DF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Détails de la proposition</a:t>
            </a:r>
            <a:br>
              <a:rPr lang="fr-FR" dirty="0"/>
            </a:br>
            <a:r>
              <a:rPr lang="fr-FR" sz="1300" dirty="0">
                <a:sym typeface="Wingdings" panose="05000000000000000000" pitchFamily="2" charset="2"/>
              </a:rPr>
              <a:t>Voir fiche de reprise établissement – Gabarit BAMANA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1388EE-3C9C-4644-829A-F3AE815A6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028" y="1685926"/>
            <a:ext cx="10178322" cy="4381499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Vous investissez l’espace libre </a:t>
            </a:r>
            <a:r>
              <a:rPr lang="fr-FR" sz="1400" dirty="0"/>
              <a:t>(dans votre service, dans l’</a:t>
            </a:r>
            <a:r>
              <a:rPr lang="fr-FR" sz="1400" dirty="0" err="1"/>
              <a:t>edt</a:t>
            </a:r>
            <a:r>
              <a:rPr lang="fr-FR" sz="1400" dirty="0"/>
              <a:t> de l’élève) </a:t>
            </a:r>
            <a:r>
              <a:rPr lang="fr-FR" dirty="0"/>
              <a:t>au sein </a:t>
            </a:r>
            <a:r>
              <a:rPr lang="fr-F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du « club Chiconi » ou de l’Asso Chiconi </a:t>
            </a:r>
            <a:r>
              <a:rPr lang="fr-FR" dirty="0"/>
              <a:t> =  </a:t>
            </a:r>
            <a:r>
              <a:rPr lang="fr-FR" dirty="0" err="1"/>
              <a:t>Edt</a:t>
            </a:r>
            <a:r>
              <a:rPr lang="fr-FR" dirty="0"/>
              <a:t> Club = nature et quantité ateliers sur la semaine 1 puis 2 puis 3 - 4  &amp; Plus !  </a:t>
            </a:r>
          </a:p>
          <a:p>
            <a:r>
              <a:rPr lang="fr-FR" dirty="0"/>
              <a:t>1 pilote, des rôles associés, des intervenants </a:t>
            </a:r>
          </a:p>
          <a:p>
            <a:r>
              <a:rPr lang="fr-FR" dirty="0"/>
              <a:t>Logique de constitution des effectifs et groupes</a:t>
            </a:r>
          </a:p>
          <a:p>
            <a:r>
              <a:rPr lang="fr-FR" dirty="0"/>
              <a:t>Absorption de services ou partie de services des absents</a:t>
            </a:r>
          </a:p>
          <a:p>
            <a:r>
              <a:rPr lang="fr-FR" dirty="0"/>
              <a:t>Intervenants et appuis extérieurs 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 L’outil « Association Sportive »</a:t>
            </a:r>
          </a:p>
          <a:p>
            <a:pPr lvl="1"/>
            <a:r>
              <a:rPr lang="fr-FR" dirty="0"/>
              <a:t>Convention AS si nouvelle installation communale , si intervenant extérieur (</a:t>
            </a:r>
            <a:r>
              <a:rPr lang="fr-FR" dirty="0" err="1"/>
              <a:t>eps</a:t>
            </a:r>
            <a:r>
              <a:rPr lang="fr-FR" dirty="0"/>
              <a:t> autre établissement, , salariés comité &amp; ligues – Asso</a:t>
            </a:r>
          </a:p>
          <a:p>
            <a:r>
              <a:rPr lang="fr-FR" dirty="0"/>
              <a:t>Autre thématique de travail et d’engagement collectif  avec livrable pour le 28 février 2025</a:t>
            </a:r>
          </a:p>
          <a:p>
            <a:pPr lvl="1"/>
            <a:r>
              <a:rPr lang="fr-FR" dirty="0"/>
              <a:t>Production de ressources péda pour l’équipe </a:t>
            </a:r>
            <a:r>
              <a:rPr lang="fr-FR" dirty="0" err="1"/>
              <a:t>eps</a:t>
            </a:r>
            <a:r>
              <a:rPr lang="fr-FR" dirty="0"/>
              <a:t> / Académie – Quel livrable au vendredi 28 février </a:t>
            </a:r>
          </a:p>
          <a:p>
            <a:pPr lvl="2"/>
            <a:r>
              <a:rPr lang="fr-FR" dirty="0"/>
              <a:t>Choix des rôles sociaux et compétences à développer prioritairement </a:t>
            </a:r>
            <a:r>
              <a:rPr lang="fr-FR" dirty="0">
                <a:sym typeface="Wingdings" panose="05000000000000000000" pitchFamily="2" charset="2"/>
              </a:rPr>
              <a:t> attendus sur différents degrés et contenus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Thématiques GRA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Préparation d’une action de formation 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Alimentation contenus site web et potentiellement bulletin trimestriel de </a:t>
            </a:r>
            <a:r>
              <a:rPr lang="fr-FR" dirty="0" err="1">
                <a:sym typeface="Wingdings" panose="05000000000000000000" pitchFamily="2" charset="2"/>
              </a:rPr>
              <a:t>l’eps</a:t>
            </a:r>
            <a:endParaRPr lang="fr-FR" dirty="0">
              <a:sym typeface="Wingdings" panose="05000000000000000000" pitchFamily="2" charset="2"/>
            </a:endParaRPr>
          </a:p>
          <a:p>
            <a:pPr lvl="2"/>
            <a:r>
              <a:rPr lang="fr-FR" dirty="0">
                <a:sym typeface="Wingdings" panose="05000000000000000000" pitchFamily="2" charset="2"/>
              </a:rPr>
              <a:t>…   </a:t>
            </a:r>
          </a:p>
          <a:p>
            <a:pPr lvl="2"/>
            <a:endParaRPr lang="fr-FR" dirty="0">
              <a:sym typeface="Wingdings" panose="05000000000000000000" pitchFamily="2" charset="2"/>
            </a:endParaRPr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44BBA32-039F-4C26-81F1-DBFD6E133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874" y="0"/>
            <a:ext cx="1811552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4459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2107</TotalTime>
  <Words>603</Words>
  <Application>Microsoft Office PowerPoint</Application>
  <PresentationFormat>Grand écran</PresentationFormat>
  <Paragraphs>74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Courier New</vt:lpstr>
      <vt:lpstr>Gill Sans MT</vt:lpstr>
      <vt:lpstr>Impact</vt:lpstr>
      <vt:lpstr>Wingdings</vt:lpstr>
      <vt:lpstr>Badge</vt:lpstr>
      <vt:lpstr>Schémas potentiels de reprise</vt:lpstr>
      <vt:lpstr>Infos générales</vt:lpstr>
      <vt:lpstr>Une logique,  des impératifs, du bon sens !</vt:lpstr>
      <vt:lpstr>Lecture algorithmique des fonctionnements </vt:lpstr>
      <vt:lpstr>Si existence d’un « club établissement » quelle offre ?  </vt:lpstr>
      <vt:lpstr>Détails de la proposition Voir fiche de reprise établissement – Gabarit BAMANA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Schémas potentiels de reprise</dc:title>
  <dc:creator>Philippe CACHAT</dc:creator>
  <cp:lastModifiedBy>Philippe CACHAT</cp:lastModifiedBy>
  <cp:revision>23</cp:revision>
  <dcterms:created xsi:type="dcterms:W3CDTF">2025-02-03T17:35:51Z</dcterms:created>
  <dcterms:modified xsi:type="dcterms:W3CDTF">2025-02-05T07:00:35Z</dcterms:modified>
</cp:coreProperties>
</file>