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4" r:id="rId5"/>
    <p:sldId id="268" r:id="rId6"/>
    <p:sldId id="267" r:id="rId7"/>
    <p:sldId id="265" r:id="rId8"/>
    <p:sldId id="262" r:id="rId9"/>
    <p:sldId id="257" r:id="rId10"/>
    <p:sldId id="258" r:id="rId11"/>
    <p:sldId id="261" r:id="rId12"/>
    <p:sldId id="259" r:id="rId13"/>
    <p:sldId id="26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Feuil1!$B$21</c:f>
              <c:strCache>
                <c:ptCount val="1"/>
                <c:pt idx="0">
                  <c:v>exports to LA</c:v>
                </c:pt>
              </c:strCache>
            </c:strRef>
          </c:tx>
          <c:spPr>
            <a:ln w="38100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Feuil1!$C$20:$V$20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Feuil1!$C$21:$V$21</c:f>
              <c:numCache>
                <c:formatCode>_-* #,##0\ _€_-;\-* #,##0\ _€_-;_-* "-"??\ _€_-;_-@_-</c:formatCode>
                <c:ptCount val="20"/>
                <c:pt idx="0">
                  <c:v>8155.5619999999999</c:v>
                </c:pt>
                <c:pt idx="1">
                  <c:v>9379.91</c:v>
                </c:pt>
                <c:pt idx="2">
                  <c:v>11712.046</c:v>
                </c:pt>
                <c:pt idx="3">
                  <c:v>18023.07</c:v>
                </c:pt>
                <c:pt idx="4">
                  <c:v>23378.451000000001</c:v>
                </c:pt>
                <c:pt idx="5">
                  <c:v>35656.976000000002</c:v>
                </c:pt>
                <c:pt idx="6">
                  <c:v>51268.396000000001</c:v>
                </c:pt>
                <c:pt idx="7">
                  <c:v>71240.229000000007</c:v>
                </c:pt>
                <c:pt idx="8">
                  <c:v>56558.108999999997</c:v>
                </c:pt>
                <c:pt idx="9">
                  <c:v>91248.967999999993</c:v>
                </c:pt>
                <c:pt idx="10">
                  <c:v>120962.10400000001</c:v>
                </c:pt>
                <c:pt idx="11">
                  <c:v>134340.92499999999</c:v>
                </c:pt>
                <c:pt idx="12">
                  <c:v>133151.48300000001</c:v>
                </c:pt>
                <c:pt idx="13">
                  <c:v>135020.89799999999</c:v>
                </c:pt>
                <c:pt idx="14">
                  <c:v>131376.875</c:v>
                </c:pt>
                <c:pt idx="15">
                  <c:v>113707.662</c:v>
                </c:pt>
                <c:pt idx="16">
                  <c:v>130363.90700000001</c:v>
                </c:pt>
                <c:pt idx="17">
                  <c:v>148046.39600000001</c:v>
                </c:pt>
                <c:pt idx="18">
                  <c:v>151057.095</c:v>
                </c:pt>
                <c:pt idx="19">
                  <c:v>149829.77600000001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BF-46A0-AE27-4F60E5037BAA}"/>
            </c:ext>
          </c:extLst>
        </c:ser>
        <c:ser>
          <c:idx val="1"/>
          <c:order val="1"/>
          <c:tx>
            <c:strRef>
              <c:f>Feuil1!$B$22</c:f>
              <c:strCache>
                <c:ptCount val="1"/>
                <c:pt idx="0">
                  <c:v>Imports from LA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Feuil1!$C$20:$V$20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Feuil1!$C$22:$V$22</c:f>
              <c:numCache>
                <c:formatCode>_-* #,##0\ _€_-;\-* #,##0\ _€_-;_-* "-"??\ _€_-;_-@_-</c:formatCode>
                <c:ptCount val="20"/>
                <c:pt idx="0">
                  <c:v>6684.8680000000004</c:v>
                </c:pt>
                <c:pt idx="1">
                  <c:v>8312.6970000000001</c:v>
                </c:pt>
                <c:pt idx="2">
                  <c:v>14851.295</c:v>
                </c:pt>
                <c:pt idx="3">
                  <c:v>21670.99</c:v>
                </c:pt>
                <c:pt idx="4">
                  <c:v>26665.616000000002</c:v>
                </c:pt>
                <c:pt idx="5">
                  <c:v>34071.902000000002</c:v>
                </c:pt>
                <c:pt idx="6">
                  <c:v>51004.53</c:v>
                </c:pt>
                <c:pt idx="7">
                  <c:v>71418.195000000007</c:v>
                </c:pt>
                <c:pt idx="8">
                  <c:v>64132.000999999997</c:v>
                </c:pt>
                <c:pt idx="9">
                  <c:v>91104.907999999996</c:v>
                </c:pt>
                <c:pt idx="10">
                  <c:v>118641.897</c:v>
                </c:pt>
                <c:pt idx="11">
                  <c:v>125131.26</c:v>
                </c:pt>
                <c:pt idx="12">
                  <c:v>126374.666</c:v>
                </c:pt>
                <c:pt idx="13">
                  <c:v>126003.24</c:v>
                </c:pt>
                <c:pt idx="14">
                  <c:v>103801.977</c:v>
                </c:pt>
                <c:pt idx="15">
                  <c:v>101762.503</c:v>
                </c:pt>
                <c:pt idx="16">
                  <c:v>126250.33500000001</c:v>
                </c:pt>
                <c:pt idx="17">
                  <c:v>157610.23300000001</c:v>
                </c:pt>
                <c:pt idx="18">
                  <c:v>163854.65599999999</c:v>
                </c:pt>
                <c:pt idx="19">
                  <c:v>164787.99400000001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BF-46A0-AE27-4F60E5037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2346544"/>
        <c:axId val="1872362352"/>
      </c:lineChart>
      <c:catAx>
        <c:axId val="187234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2362352"/>
        <c:crosses val="autoZero"/>
        <c:auto val="1"/>
        <c:lblAlgn val="ctr"/>
        <c:lblOffset val="100"/>
        <c:noMultiLvlLbl val="0"/>
      </c:catAx>
      <c:valAx>
        <c:axId val="187236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234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48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3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2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6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41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2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8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2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48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788F-575B-40FC-8735-CC0FD59BB63C}" type="datetimeFigureOut">
              <a:rPr lang="fr-FR" smtClean="0"/>
              <a:t>09/12/2022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8F99-AB18-4191-9111-571BE257D9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9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Académie de Mayotte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Compléments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7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99" y="1000663"/>
            <a:ext cx="8029575" cy="54768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01699" y="318052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Commerce entre le Brésil et la Chine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89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 de la diplomatie chinoise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Stratégie explicite : Policy </a:t>
            </a:r>
            <a:r>
              <a:rPr lang="fr-FR" dirty="0" err="1" smtClean="0"/>
              <a:t>paper</a:t>
            </a:r>
            <a:r>
              <a:rPr lang="fr-FR" dirty="0" smtClean="0"/>
              <a:t>, 2016</a:t>
            </a:r>
          </a:p>
          <a:p>
            <a:r>
              <a:rPr lang="fr-FR" dirty="0" smtClean="0"/>
              <a:t>Engagement personnel de Xi Jinping qui a visité 11 pays d’Amérique latine</a:t>
            </a:r>
          </a:p>
          <a:p>
            <a:r>
              <a:rPr lang="fr-FR" dirty="0" smtClean="0"/>
              <a:t>Respect de la souveraineté des pays latino-américains (non-ingérence)</a:t>
            </a:r>
          </a:p>
          <a:p>
            <a:r>
              <a:rPr lang="fr-FR" dirty="0" smtClean="0"/>
              <a:t>Partenariat pour le développement conjoint</a:t>
            </a:r>
          </a:p>
          <a:p>
            <a:r>
              <a:rPr lang="fr-FR" dirty="0" smtClean="0"/>
              <a:t>La Chine demande qu’on reconnaisse son unité territoriale (une seule Chine)</a:t>
            </a:r>
          </a:p>
          <a:p>
            <a:r>
              <a:rPr lang="fr-FR" dirty="0" smtClean="0"/>
              <a:t>Relations à développer entre les sociétés</a:t>
            </a:r>
          </a:p>
          <a:p>
            <a:r>
              <a:rPr lang="fr-FR" dirty="0" smtClean="0"/>
              <a:t>Tourisme</a:t>
            </a:r>
          </a:p>
          <a:p>
            <a:r>
              <a:rPr lang="fr-FR" dirty="0" smtClean="0"/>
              <a:t>Nouvelle phase dite 3x3</a:t>
            </a:r>
          </a:p>
          <a:p>
            <a:pPr lvl="1"/>
            <a:r>
              <a:rPr lang="fr-FR" dirty="0" smtClean="0"/>
              <a:t>Développement des capacités : logistique, électricité, information</a:t>
            </a:r>
          </a:p>
          <a:p>
            <a:pPr lvl="1"/>
            <a:r>
              <a:rPr lang="fr-FR" dirty="0" smtClean="0"/>
              <a:t>Relations saines entre : entreprise, sociétés et gouvernements</a:t>
            </a:r>
          </a:p>
          <a:p>
            <a:pPr lvl="1"/>
            <a:r>
              <a:rPr lang="fr-FR" dirty="0" smtClean="0"/>
              <a:t>Développement des liens financiers : subventions, crédits et assurance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18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02" y="0"/>
            <a:ext cx="10377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8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 de la diplomatie chinoise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Stratégie explicite : Policy </a:t>
            </a:r>
            <a:r>
              <a:rPr lang="fr-FR" dirty="0" err="1" smtClean="0"/>
              <a:t>paper</a:t>
            </a:r>
            <a:r>
              <a:rPr lang="fr-FR" dirty="0" smtClean="0"/>
              <a:t>, 2016</a:t>
            </a:r>
          </a:p>
          <a:p>
            <a:r>
              <a:rPr lang="fr-FR" dirty="0" smtClean="0"/>
              <a:t>Engagement personnel de Xi Jinping qui a visité 11 pays d’Amérique latine</a:t>
            </a:r>
          </a:p>
          <a:p>
            <a:r>
              <a:rPr lang="fr-FR" dirty="0" smtClean="0"/>
              <a:t>Respect de la souveraineté des pays latino-américains (non-ingérence)</a:t>
            </a:r>
          </a:p>
          <a:p>
            <a:r>
              <a:rPr lang="fr-FR" dirty="0" smtClean="0"/>
              <a:t>Partenariat pour le développement conjoint</a:t>
            </a:r>
          </a:p>
          <a:p>
            <a:r>
              <a:rPr lang="fr-FR" dirty="0" smtClean="0"/>
              <a:t>La Chine demande qu’on reconnaisse son unité territoriale (une seule Chine)</a:t>
            </a:r>
          </a:p>
          <a:p>
            <a:r>
              <a:rPr lang="fr-FR" dirty="0" smtClean="0"/>
              <a:t>Relations à développer entre les sociétés</a:t>
            </a:r>
          </a:p>
          <a:p>
            <a:r>
              <a:rPr lang="fr-FR" dirty="0" smtClean="0"/>
              <a:t>Tourisme</a:t>
            </a:r>
          </a:p>
          <a:p>
            <a:r>
              <a:rPr lang="fr-FR" dirty="0" smtClean="0"/>
              <a:t>Nouvelle phase dite 3x3</a:t>
            </a:r>
          </a:p>
          <a:p>
            <a:pPr lvl="1"/>
            <a:r>
              <a:rPr lang="fr-FR" dirty="0" smtClean="0"/>
              <a:t>Développement des capacités : logistique, électricité, information</a:t>
            </a:r>
          </a:p>
          <a:p>
            <a:pPr lvl="1"/>
            <a:r>
              <a:rPr lang="fr-FR" dirty="0" smtClean="0"/>
              <a:t>Relations saines entre : entreprise, sociétés et gouvernements</a:t>
            </a:r>
          </a:p>
          <a:p>
            <a:pPr lvl="1"/>
            <a:r>
              <a:rPr lang="fr-FR" dirty="0" smtClean="0"/>
              <a:t>Développement des liens financiers : subventions, crédits et assurance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446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20" y="0"/>
            <a:ext cx="4978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0185" y="194877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Après avoir passé en revue la situation politique des Etats indépendants, Bolivar met en garde contre « l’idée grandiose de former de tout le nouveau Monde une seule nation » car trop de traits spécifiques séparent les Etats, mais appelle à former une union : « Qu’il serait beau que l’Isthme de Panama soit pour nous ce qu’était Corinthe pour les Grecs ! [puissions-nous] un jour y installer un auguste congrès des représentants des républiques, des royaumes et des empires pour traiter et discuter des hauts sujets de la paix et de la guerre ». 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pPr algn="r"/>
            <a:r>
              <a:rPr lang="fr-FR" dirty="0" smtClean="0">
                <a:latin typeface="Calibri" panose="020F0502020204030204" pitchFamily="34" charset="0"/>
              </a:rPr>
              <a:t>Lettre de la Jamaïque, 1815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33046" y="1500554"/>
            <a:ext cx="444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Simon Bolivar</a:t>
            </a:r>
          </a:p>
          <a:p>
            <a:endParaRPr lang="fr-FR" sz="2400" b="1" dirty="0" smtClean="0"/>
          </a:p>
          <a:p>
            <a:r>
              <a:rPr lang="fr-FR" sz="2400" dirty="0" smtClean="0"/>
              <a:t>Héros des indépendances du Venezuela, de la Colombie et du Pérou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620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70" y="-122101"/>
            <a:ext cx="7245427" cy="69801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8246" y="937847"/>
            <a:ext cx="3516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dispositifs d’intégration politique en 2022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768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533400"/>
            <a:ext cx="7289800" cy="5791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8344" y="1006997"/>
            <a:ext cx="208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densités de population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69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12" y="191088"/>
            <a:ext cx="11819892" cy="64412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9757" y="1064871"/>
            <a:ext cx="305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villes en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55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66" y="0"/>
            <a:ext cx="8843058" cy="70272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9367" y="798653"/>
            <a:ext cx="459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projets d’axes d’intégration (IIRSA -2000)</a:t>
            </a:r>
          </a:p>
          <a:p>
            <a:endParaRPr lang="fr-FR" dirty="0"/>
          </a:p>
          <a:p>
            <a:r>
              <a:rPr lang="fr-FR" dirty="0" smtClean="0"/>
              <a:t>Connecter les régions de plus fort peuplement en traversant les espaces de faible densité.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36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Chine – Amérique Latine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9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54335" y="226686"/>
            <a:ext cx="9404723" cy="1400530"/>
          </a:xfrm>
        </p:spPr>
        <p:txBody>
          <a:bodyPr/>
          <a:lstStyle/>
          <a:p>
            <a:r>
              <a:rPr lang="fr-FR" dirty="0" smtClean="0"/>
              <a:t>Commerce de biens</a:t>
            </a:r>
            <a:br>
              <a:rPr lang="fr-FR" dirty="0" smtClean="0"/>
            </a:br>
            <a:r>
              <a:rPr lang="fr-FR" dirty="0" smtClean="0"/>
              <a:t>Chine –Amérique Latine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1047653" y="1973124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4256" y="1603792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Millions de dollars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352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275</Words>
  <Application>Microsoft Office PowerPoint</Application>
  <PresentationFormat>Grand écran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Académie de Mayotte Compléments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Chine – Amérique Latine</vt:lpstr>
      <vt:lpstr>Commerce de biens Chine –Amérique Latine</vt:lpstr>
      <vt:lpstr>Présentation PowerPoint</vt:lpstr>
      <vt:lpstr>Les principes de la diplomatie chinoise</vt:lpstr>
      <vt:lpstr>Présentation PowerPoint</vt:lpstr>
      <vt:lpstr>Les principes de la diplomatie chinoise</vt:lpstr>
    </vt:vector>
  </TitlesOfParts>
  <Company>Sorbonne-Nouvelle - Paris3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Velut</dc:creator>
  <cp:lastModifiedBy>Sebastien Velut</cp:lastModifiedBy>
  <cp:revision>3</cp:revision>
  <dcterms:created xsi:type="dcterms:W3CDTF">2022-12-09T13:42:03Z</dcterms:created>
  <dcterms:modified xsi:type="dcterms:W3CDTF">2022-12-09T14:02:11Z</dcterms:modified>
</cp:coreProperties>
</file>